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6"/>
  </p:notesMasterIdLst>
  <p:sldIdLst>
    <p:sldId id="256" r:id="rId2"/>
    <p:sldId id="268" r:id="rId3"/>
    <p:sldId id="257" r:id="rId4"/>
    <p:sldId id="270" r:id="rId5"/>
    <p:sldId id="267" r:id="rId6"/>
    <p:sldId id="258" r:id="rId7"/>
    <p:sldId id="259" r:id="rId8"/>
    <p:sldId id="260" r:id="rId9"/>
    <p:sldId id="261" r:id="rId10"/>
    <p:sldId id="262" r:id="rId11"/>
    <p:sldId id="263" r:id="rId12"/>
    <p:sldId id="265" r:id="rId13"/>
    <p:sldId id="271"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CDA3"/>
    <a:srgbClr val="6685BB"/>
    <a:srgbClr val="F6F4E4"/>
    <a:srgbClr val="548FE6"/>
    <a:srgbClr val="2872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05D71B-7FA8-4891-9932-37A3A57D6E07}" type="datetimeFigureOut">
              <a:rPr lang="es-MX" smtClean="0"/>
              <a:t>23/04/2020</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C5ACAC-D4B2-43E0-A556-4AD8C0CB47A1}" type="slidenum">
              <a:rPr lang="es-MX" smtClean="0"/>
              <a:t>‹Nº›</a:t>
            </a:fld>
            <a:endParaRPr lang="es-MX"/>
          </a:p>
        </p:txBody>
      </p:sp>
    </p:spTree>
    <p:extLst>
      <p:ext uri="{BB962C8B-B14F-4D97-AF65-F5344CB8AC3E}">
        <p14:creationId xmlns:p14="http://schemas.microsoft.com/office/powerpoint/2010/main" val="3302006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smtClean="0"/>
              <a:t>4/23/2020</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‹Nº›</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smtClean="0"/>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07EFB6C-7E96-8F41-8872-189CA1C59F84}" type="datetimeFigureOut">
              <a:rPr lang="en-US" smtClean="0"/>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smtClean="0"/>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55BA285-9698-1B45-8319-D90A8C63F150}" type="datetimeFigureOut">
              <a:rPr lang="en-US" smtClean="0"/>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smtClean="0"/>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534695" y="2824269"/>
            <a:ext cx="4608576"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54792" y="2821491"/>
            <a:ext cx="4608576"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smtClean="0"/>
              <a:t>4/23/2020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smtClean="0"/>
              <a:t>4/23/2020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1CFCDFD-B4CF-A241-8D71-E814B10BEAF4}" type="datetimeFigureOut">
              <a:rPr lang="en-US" smtClean="0"/>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26A7B589-FD4B-7E46-869A-CBADC5FC564E}" type="datetimeFigureOut">
              <a:rPr lang="en-US" smtClean="0"/>
              <a:t>4/23/2020</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3"/>
          <a:srcRect t="2769" b="-2769"/>
          <a:stretch/>
        </p:blipFill>
        <p:spPr>
          <a:xfrm>
            <a:off x="0" y="6156155"/>
            <a:ext cx="12192000" cy="742950"/>
          </a:xfrm>
          <a:prstGeom prst="rect">
            <a:avLst/>
          </a:prstGeom>
        </p:spPr>
      </p:pic>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D8A92E-5FF9-8143-81B3-CCB531513398}" type="datetimeFigureOut">
              <a:rPr lang="en-US" smtClean="0"/>
              <a:t>4/23/2020</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218577" y="329307"/>
            <a:ext cx="811019" cy="503578"/>
          </a:xfrm>
          <a:prstGeom prst="rect">
            <a:avLst/>
          </a:prstGeom>
        </p:spPr>
        <p:txBody>
          <a:bodyPr vert="horz" lIns="91440" tIns="45720" rIns="91440" bIns="45720" rtlCol="0" anchor="t"/>
          <a:lstStyle>
            <a:lvl1pPr algn="r">
              <a:defRPr sz="2800">
                <a:solidFill>
                  <a:schemeClr val="accent1"/>
                </a:solidFill>
              </a:defRPr>
            </a:lvl1pPr>
          </a:lstStyle>
          <a:p>
            <a:fld id="{3D8EA9F3-9825-4105-B522-9D1E34E00EC7}" type="slidenum">
              <a:rPr lang="en-US" smtClean="0"/>
              <a:pPr/>
              <a:t>‹Nº›</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600226D3-F792-4FB7-B56D-C3D33146C4B2}"/>
              </a:ext>
            </a:extLst>
          </p:cNvPr>
          <p:cNvSpPr txBox="1"/>
          <p:nvPr userDrawn="1"/>
        </p:nvSpPr>
        <p:spPr>
          <a:xfrm>
            <a:off x="317249" y="6266020"/>
            <a:ext cx="2642070" cy="523220"/>
          </a:xfrm>
          <a:prstGeom prst="rect">
            <a:avLst/>
          </a:prstGeom>
          <a:noFill/>
        </p:spPr>
        <p:txBody>
          <a:bodyPr wrap="none" rtlCol="0">
            <a:spAutoFit/>
          </a:bodyPr>
          <a:lstStyle/>
          <a:p>
            <a:r>
              <a:rPr lang="es-MX" sz="2800" b="1" dirty="0">
                <a:solidFill>
                  <a:schemeClr val="accent5"/>
                </a:solidFill>
              </a:rPr>
              <a:t>DISTRITO B-3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62EAA8-F833-4F3A-894F-E1308C78F77C}"/>
              </a:ext>
            </a:extLst>
          </p:cNvPr>
          <p:cNvSpPr>
            <a:spLocks noGrp="1"/>
          </p:cNvSpPr>
          <p:nvPr>
            <p:ph type="ctrTitle"/>
          </p:nvPr>
        </p:nvSpPr>
        <p:spPr>
          <a:xfrm>
            <a:off x="6274675" y="966545"/>
            <a:ext cx="4379279" cy="2374516"/>
          </a:xfrm>
        </p:spPr>
        <p:txBody>
          <a:bodyPr>
            <a:normAutofit/>
          </a:bodyPr>
          <a:lstStyle/>
          <a:p>
            <a:pPr algn="r"/>
            <a:r>
              <a:rPr lang="es-MX" sz="4800" dirty="0"/>
              <a:t>Elecciones 2020</a:t>
            </a:r>
            <a:br>
              <a:rPr lang="es-MX" sz="4800" dirty="0"/>
            </a:br>
            <a:r>
              <a:rPr lang="es-MX" sz="4800" dirty="0"/>
              <a:t>Distrito B-3</a:t>
            </a:r>
          </a:p>
        </p:txBody>
      </p:sp>
      <p:sp>
        <p:nvSpPr>
          <p:cNvPr id="3" name="Subtítulo 2">
            <a:extLst>
              <a:ext uri="{FF2B5EF4-FFF2-40B4-BE49-F238E27FC236}">
                <a16:creationId xmlns:a16="http://schemas.microsoft.com/office/drawing/2014/main" id="{9A65009F-FA66-4B2D-A517-4DD172B02A78}"/>
              </a:ext>
            </a:extLst>
          </p:cNvPr>
          <p:cNvSpPr>
            <a:spLocks noGrp="1"/>
          </p:cNvSpPr>
          <p:nvPr>
            <p:ph type="subTitle" idx="1"/>
          </p:nvPr>
        </p:nvSpPr>
        <p:spPr>
          <a:xfrm>
            <a:off x="6568672" y="3361635"/>
            <a:ext cx="4085282" cy="1606576"/>
          </a:xfrm>
        </p:spPr>
        <p:txBody>
          <a:bodyPr>
            <a:normAutofit/>
          </a:bodyPr>
          <a:lstStyle/>
          <a:p>
            <a:pPr algn="r"/>
            <a:r>
              <a:rPr lang="es-MX" b="1" dirty="0"/>
              <a:t>Designación de delegados</a:t>
            </a:r>
          </a:p>
        </p:txBody>
      </p:sp>
      <p:pic>
        <p:nvPicPr>
          <p:cNvPr id="5" name="Imagen 4" descr="Imagen que contiene señal&#10;&#10;Descripción generada automáticamente">
            <a:extLst>
              <a:ext uri="{FF2B5EF4-FFF2-40B4-BE49-F238E27FC236}">
                <a16:creationId xmlns:a16="http://schemas.microsoft.com/office/drawing/2014/main" id="{0BB8E75E-29BA-4B6B-8566-432DB916EC93}"/>
              </a:ext>
            </a:extLst>
          </p:cNvPr>
          <p:cNvPicPr>
            <a:picLocks noChangeAspect="1"/>
          </p:cNvPicPr>
          <p:nvPr/>
        </p:nvPicPr>
        <p:blipFill>
          <a:blip r:embed="rId2"/>
          <a:stretch>
            <a:fillRect/>
          </a:stretch>
        </p:blipFill>
        <p:spPr>
          <a:xfrm>
            <a:off x="1197155" y="192627"/>
            <a:ext cx="4614154" cy="4660762"/>
          </a:xfrm>
          <a:prstGeom prst="rect">
            <a:avLst/>
          </a:prstGeom>
        </p:spPr>
      </p:pic>
    </p:spTree>
    <p:extLst>
      <p:ext uri="{BB962C8B-B14F-4D97-AF65-F5344CB8AC3E}">
        <p14:creationId xmlns:p14="http://schemas.microsoft.com/office/powerpoint/2010/main" val="32201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FF829076-ACFA-4A7C-9A78-F491194EA089}"/>
              </a:ext>
            </a:extLst>
          </p:cNvPr>
          <p:cNvPicPr>
            <a:picLocks noChangeAspect="1"/>
          </p:cNvPicPr>
          <p:nvPr/>
        </p:nvPicPr>
        <p:blipFill>
          <a:blip r:embed="rId2"/>
          <a:stretch>
            <a:fillRect/>
          </a:stretch>
        </p:blipFill>
        <p:spPr>
          <a:xfrm>
            <a:off x="1115136" y="524291"/>
            <a:ext cx="9961727" cy="5358848"/>
          </a:xfrm>
          <a:prstGeom prst="rect">
            <a:avLst/>
          </a:prstGeom>
        </p:spPr>
      </p:pic>
      <p:sp>
        <p:nvSpPr>
          <p:cNvPr id="3" name="Rectángulo 2">
            <a:extLst>
              <a:ext uri="{FF2B5EF4-FFF2-40B4-BE49-F238E27FC236}">
                <a16:creationId xmlns:a16="http://schemas.microsoft.com/office/drawing/2014/main" id="{9CFB752D-2CD3-4862-949B-3FF486540784}"/>
              </a:ext>
            </a:extLst>
          </p:cNvPr>
          <p:cNvSpPr/>
          <p:nvPr/>
        </p:nvSpPr>
        <p:spPr>
          <a:xfrm>
            <a:off x="2885335" y="4856270"/>
            <a:ext cx="817380" cy="2984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a:extLst>
              <a:ext uri="{FF2B5EF4-FFF2-40B4-BE49-F238E27FC236}">
                <a16:creationId xmlns:a16="http://schemas.microsoft.com/office/drawing/2014/main" id="{72B3D0A1-3719-44D2-8B57-69FD7E58AC42}"/>
              </a:ext>
            </a:extLst>
          </p:cNvPr>
          <p:cNvSpPr/>
          <p:nvPr/>
        </p:nvSpPr>
        <p:spPr>
          <a:xfrm>
            <a:off x="1359566" y="1158347"/>
            <a:ext cx="2782957" cy="238539"/>
          </a:xfrm>
          <a:prstGeom prst="rect">
            <a:avLst/>
          </a:prstGeom>
          <a:solidFill>
            <a:srgbClr val="6685BB"/>
          </a:solidFill>
          <a:ln>
            <a:solidFill>
              <a:srgbClr val="6685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a:extLst>
              <a:ext uri="{FF2B5EF4-FFF2-40B4-BE49-F238E27FC236}">
                <a16:creationId xmlns:a16="http://schemas.microsoft.com/office/drawing/2014/main" id="{0723671D-C9DC-4491-90E0-60A00A66A3D2}"/>
              </a:ext>
            </a:extLst>
          </p:cNvPr>
          <p:cNvSpPr/>
          <p:nvPr/>
        </p:nvSpPr>
        <p:spPr>
          <a:xfrm>
            <a:off x="1281404" y="2656114"/>
            <a:ext cx="2736980" cy="238539"/>
          </a:xfrm>
          <a:prstGeom prst="rect">
            <a:avLst/>
          </a:prstGeom>
          <a:solidFill>
            <a:srgbClr val="D5CDA3"/>
          </a:solidFill>
          <a:ln>
            <a:solidFill>
              <a:srgbClr val="D5CD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1" name="Conector recto 10">
            <a:extLst>
              <a:ext uri="{FF2B5EF4-FFF2-40B4-BE49-F238E27FC236}">
                <a16:creationId xmlns:a16="http://schemas.microsoft.com/office/drawing/2014/main" id="{3C4EF06D-86FE-4694-8ED1-2387D26F7846}"/>
              </a:ext>
            </a:extLst>
          </p:cNvPr>
          <p:cNvCxnSpPr>
            <a:cxnSpLocks/>
          </p:cNvCxnSpPr>
          <p:nvPr/>
        </p:nvCxnSpPr>
        <p:spPr>
          <a:xfrm>
            <a:off x="2848130" y="4641805"/>
            <a:ext cx="181381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44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3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1500"/>
                            </p:stCondLst>
                            <p:childTnLst>
                              <p:par>
                                <p:cTn id="9" presetID="35" presetClass="emph" presetSubtype="0" repeatCount="indefinite" fill="hold" grpId="0" nodeType="afterEffect">
                                  <p:stCondLst>
                                    <p:cond delay="0"/>
                                  </p:stCondLst>
                                  <p:childTnLst>
                                    <p:anim calcmode="discrete" valueType="str">
                                      <p:cBhvr>
                                        <p:cTn id="10"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0AB4DAD7-A9B2-4B8A-A39E-0C85F97C2C28}"/>
              </a:ext>
            </a:extLst>
          </p:cNvPr>
          <p:cNvPicPr>
            <a:picLocks noChangeAspect="1"/>
          </p:cNvPicPr>
          <p:nvPr/>
        </p:nvPicPr>
        <p:blipFill>
          <a:blip r:embed="rId2"/>
          <a:stretch>
            <a:fillRect/>
          </a:stretch>
        </p:blipFill>
        <p:spPr>
          <a:xfrm>
            <a:off x="1273646" y="322977"/>
            <a:ext cx="9644708" cy="5681964"/>
          </a:xfrm>
          <a:prstGeom prst="rect">
            <a:avLst/>
          </a:prstGeom>
        </p:spPr>
      </p:pic>
      <p:sp>
        <p:nvSpPr>
          <p:cNvPr id="3" name="Rectángulo 2">
            <a:extLst>
              <a:ext uri="{FF2B5EF4-FFF2-40B4-BE49-F238E27FC236}">
                <a16:creationId xmlns:a16="http://schemas.microsoft.com/office/drawing/2014/main" id="{A07D216D-DD38-4C4C-9146-3DCCBD3DE3A5}"/>
              </a:ext>
            </a:extLst>
          </p:cNvPr>
          <p:cNvSpPr/>
          <p:nvPr/>
        </p:nvSpPr>
        <p:spPr>
          <a:xfrm>
            <a:off x="1495153" y="4704659"/>
            <a:ext cx="2039264" cy="2461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a:extLst>
              <a:ext uri="{FF2B5EF4-FFF2-40B4-BE49-F238E27FC236}">
                <a16:creationId xmlns:a16="http://schemas.microsoft.com/office/drawing/2014/main" id="{43183E40-E384-4CE5-9802-5BFE2BF4D37C}"/>
              </a:ext>
            </a:extLst>
          </p:cNvPr>
          <p:cNvSpPr/>
          <p:nvPr/>
        </p:nvSpPr>
        <p:spPr>
          <a:xfrm>
            <a:off x="7526694" y="3035559"/>
            <a:ext cx="2388637" cy="329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a:extLst>
              <a:ext uri="{FF2B5EF4-FFF2-40B4-BE49-F238E27FC236}">
                <a16:creationId xmlns:a16="http://schemas.microsoft.com/office/drawing/2014/main" id="{48911B7D-3C42-400A-A87A-4BB1448CD31D}"/>
              </a:ext>
            </a:extLst>
          </p:cNvPr>
          <p:cNvSpPr/>
          <p:nvPr/>
        </p:nvSpPr>
        <p:spPr>
          <a:xfrm>
            <a:off x="3604591" y="3264159"/>
            <a:ext cx="2388637" cy="329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91E40F47-4A34-4D0C-9547-B5811EB93A89}"/>
              </a:ext>
            </a:extLst>
          </p:cNvPr>
          <p:cNvSpPr/>
          <p:nvPr/>
        </p:nvSpPr>
        <p:spPr>
          <a:xfrm>
            <a:off x="1514105" y="1013927"/>
            <a:ext cx="2684671" cy="211493"/>
          </a:xfrm>
          <a:prstGeom prst="rect">
            <a:avLst/>
          </a:prstGeom>
          <a:solidFill>
            <a:srgbClr val="6685BB"/>
          </a:solidFill>
          <a:ln>
            <a:solidFill>
              <a:srgbClr val="6685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10610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afterEffect">
                                  <p:stCondLst>
                                    <p:cond delay="0"/>
                                  </p:stCondLst>
                                  <p:childTnLst>
                                    <p:anim calcmode="discrete" valueType="str">
                                      <p:cBhvr>
                                        <p:cTn id="6"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9F3098D9-11D6-4ED4-964D-AA302BEB905C}"/>
              </a:ext>
            </a:extLst>
          </p:cNvPr>
          <p:cNvPicPr>
            <a:picLocks noChangeAspect="1"/>
          </p:cNvPicPr>
          <p:nvPr/>
        </p:nvPicPr>
        <p:blipFill>
          <a:blip r:embed="rId2"/>
          <a:stretch>
            <a:fillRect/>
          </a:stretch>
        </p:blipFill>
        <p:spPr>
          <a:xfrm>
            <a:off x="1809082" y="0"/>
            <a:ext cx="7827942" cy="5870957"/>
          </a:xfrm>
          <a:prstGeom prst="rect">
            <a:avLst/>
          </a:prstGeom>
        </p:spPr>
      </p:pic>
      <p:sp>
        <p:nvSpPr>
          <p:cNvPr id="6" name="Rectángulo 5">
            <a:extLst>
              <a:ext uri="{FF2B5EF4-FFF2-40B4-BE49-F238E27FC236}">
                <a16:creationId xmlns:a16="http://schemas.microsoft.com/office/drawing/2014/main" id="{B942A3F3-2F15-4E62-A73F-F3707B255E43}"/>
              </a:ext>
            </a:extLst>
          </p:cNvPr>
          <p:cNvSpPr/>
          <p:nvPr/>
        </p:nvSpPr>
        <p:spPr>
          <a:xfrm>
            <a:off x="6643829" y="1901081"/>
            <a:ext cx="2869721" cy="6296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A3C8DC5A-71C4-440B-9D43-3A42D43422FA}"/>
              </a:ext>
            </a:extLst>
          </p:cNvPr>
          <p:cNvSpPr txBox="1"/>
          <p:nvPr/>
        </p:nvSpPr>
        <p:spPr>
          <a:xfrm>
            <a:off x="9750370" y="3612914"/>
            <a:ext cx="2441630" cy="923330"/>
          </a:xfrm>
          <a:prstGeom prst="rect">
            <a:avLst/>
          </a:prstGeom>
          <a:noFill/>
        </p:spPr>
        <p:txBody>
          <a:bodyPr wrap="square" rtlCol="0">
            <a:spAutoFit/>
          </a:bodyPr>
          <a:lstStyle/>
          <a:p>
            <a:r>
              <a:rPr lang="es-MX" dirty="0"/>
              <a:t>Se actualiza la información de los Delegados registrados</a:t>
            </a:r>
          </a:p>
        </p:txBody>
      </p:sp>
      <p:sp>
        <p:nvSpPr>
          <p:cNvPr id="9" name="Rectángulo 8">
            <a:extLst>
              <a:ext uri="{FF2B5EF4-FFF2-40B4-BE49-F238E27FC236}">
                <a16:creationId xmlns:a16="http://schemas.microsoft.com/office/drawing/2014/main" id="{2B4E634B-C2BC-4BDC-8391-4A556F5EDA19}"/>
              </a:ext>
            </a:extLst>
          </p:cNvPr>
          <p:cNvSpPr/>
          <p:nvPr/>
        </p:nvSpPr>
        <p:spPr>
          <a:xfrm>
            <a:off x="1930998" y="2532281"/>
            <a:ext cx="774550" cy="1947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a:extLst>
              <a:ext uri="{FF2B5EF4-FFF2-40B4-BE49-F238E27FC236}">
                <a16:creationId xmlns:a16="http://schemas.microsoft.com/office/drawing/2014/main" id="{FA9A3D29-9959-47FC-9D01-CFC03A046FF7}"/>
              </a:ext>
            </a:extLst>
          </p:cNvPr>
          <p:cNvSpPr txBox="1"/>
          <p:nvPr/>
        </p:nvSpPr>
        <p:spPr>
          <a:xfrm>
            <a:off x="114001" y="2227006"/>
            <a:ext cx="1586730" cy="923330"/>
          </a:xfrm>
          <a:prstGeom prst="rect">
            <a:avLst/>
          </a:prstGeom>
          <a:noFill/>
        </p:spPr>
        <p:txBody>
          <a:bodyPr wrap="square" rtlCol="0">
            <a:spAutoFit/>
          </a:bodyPr>
          <a:lstStyle/>
          <a:p>
            <a:pPr algn="ctr"/>
            <a:r>
              <a:rPr lang="es-MX" dirty="0"/>
              <a:t>Añadir a los delegados restantes</a:t>
            </a:r>
          </a:p>
        </p:txBody>
      </p:sp>
      <p:pic>
        <p:nvPicPr>
          <p:cNvPr id="24" name="Imagen 23">
            <a:extLst>
              <a:ext uri="{FF2B5EF4-FFF2-40B4-BE49-F238E27FC236}">
                <a16:creationId xmlns:a16="http://schemas.microsoft.com/office/drawing/2014/main" id="{C350D18F-B679-4675-9CD6-E27169334761}"/>
              </a:ext>
            </a:extLst>
          </p:cNvPr>
          <p:cNvPicPr>
            <a:picLocks noChangeAspect="1"/>
          </p:cNvPicPr>
          <p:nvPr/>
        </p:nvPicPr>
        <p:blipFill>
          <a:blip r:embed="rId3"/>
          <a:stretch>
            <a:fillRect/>
          </a:stretch>
        </p:blipFill>
        <p:spPr>
          <a:xfrm>
            <a:off x="5623646" y="2944171"/>
            <a:ext cx="3981033" cy="2834886"/>
          </a:xfrm>
          <a:prstGeom prst="rect">
            <a:avLst/>
          </a:prstGeom>
        </p:spPr>
      </p:pic>
      <p:sp>
        <p:nvSpPr>
          <p:cNvPr id="7" name="Rectángulo 6">
            <a:extLst>
              <a:ext uri="{FF2B5EF4-FFF2-40B4-BE49-F238E27FC236}">
                <a16:creationId xmlns:a16="http://schemas.microsoft.com/office/drawing/2014/main" id="{21255DEE-6313-49BE-B742-AAFD37F397E4}"/>
              </a:ext>
            </a:extLst>
          </p:cNvPr>
          <p:cNvSpPr/>
          <p:nvPr/>
        </p:nvSpPr>
        <p:spPr>
          <a:xfrm>
            <a:off x="1930997" y="3312826"/>
            <a:ext cx="7535175" cy="17760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Rectángulo 24">
            <a:extLst>
              <a:ext uri="{FF2B5EF4-FFF2-40B4-BE49-F238E27FC236}">
                <a16:creationId xmlns:a16="http://schemas.microsoft.com/office/drawing/2014/main" id="{36AEEC89-66B9-4919-8A67-96A34229249F}"/>
              </a:ext>
            </a:extLst>
          </p:cNvPr>
          <p:cNvSpPr/>
          <p:nvPr/>
        </p:nvSpPr>
        <p:spPr>
          <a:xfrm>
            <a:off x="5628061" y="3345142"/>
            <a:ext cx="244317" cy="137849"/>
          </a:xfrm>
          <a:prstGeom prst="rect">
            <a:avLst/>
          </a:prstGeom>
          <a:solidFill>
            <a:srgbClr val="F6F4E4"/>
          </a:solidFill>
          <a:ln>
            <a:solidFill>
              <a:srgbClr val="F6F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Rectángulo 25">
            <a:extLst>
              <a:ext uri="{FF2B5EF4-FFF2-40B4-BE49-F238E27FC236}">
                <a16:creationId xmlns:a16="http://schemas.microsoft.com/office/drawing/2014/main" id="{F2063772-7563-4C48-AC0B-4609FBACA6AF}"/>
              </a:ext>
            </a:extLst>
          </p:cNvPr>
          <p:cNvSpPr/>
          <p:nvPr/>
        </p:nvSpPr>
        <p:spPr>
          <a:xfrm>
            <a:off x="1930998" y="510073"/>
            <a:ext cx="2591239" cy="194781"/>
          </a:xfrm>
          <a:prstGeom prst="rect">
            <a:avLst/>
          </a:prstGeom>
          <a:solidFill>
            <a:srgbClr val="6685BB"/>
          </a:solidFill>
          <a:ln>
            <a:solidFill>
              <a:srgbClr val="6685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Rectángulo 26">
            <a:extLst>
              <a:ext uri="{FF2B5EF4-FFF2-40B4-BE49-F238E27FC236}">
                <a16:creationId xmlns:a16="http://schemas.microsoft.com/office/drawing/2014/main" id="{FF418118-E188-41EA-BA98-FC67532827EF}"/>
              </a:ext>
            </a:extLst>
          </p:cNvPr>
          <p:cNvSpPr/>
          <p:nvPr/>
        </p:nvSpPr>
        <p:spPr>
          <a:xfrm>
            <a:off x="1930997" y="1701562"/>
            <a:ext cx="2591239" cy="194781"/>
          </a:xfrm>
          <a:prstGeom prst="rect">
            <a:avLst/>
          </a:prstGeom>
          <a:solidFill>
            <a:srgbClr val="D5CDA3"/>
          </a:solidFill>
          <a:ln>
            <a:solidFill>
              <a:srgbClr val="D5CD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52510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grpId="0" nodeType="afterEffect">
                                  <p:stCondLst>
                                    <p:cond delay="0"/>
                                  </p:stCondLst>
                                  <p:childTnLst>
                                    <p:anim calcmode="discrete" valueType="str">
                                      <p:cBhvr>
                                        <p:cTn id="6" dur="1000" fill="hold"/>
                                        <p:tgtEl>
                                          <p:spTgt spid="6"/>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5"/>
                                            </p:cond>
                                          </p:stCondLst>
                                        </p:cTn>
                                        <p:tgtEl>
                                          <p:spTgt spid="6"/>
                                        </p:tgtEl>
                                        <p:attrNameLst>
                                          <p:attrName>style.visibility</p:attrName>
                                        </p:attrNameLst>
                                      </p:cBhvr>
                                      <p:to>
                                        <p:strVal val="hidden"/>
                                      </p:to>
                                    </p:set>
                                  </p:subTnLst>
                                </p:cTn>
                              </p:par>
                            </p:childTnLst>
                          </p:cTn>
                        </p:par>
                        <p:par>
                          <p:cTn id="7" fill="hold">
                            <p:stCondLst>
                              <p:cond delay="3000"/>
                            </p:stCondLst>
                            <p:childTnLst>
                              <p:par>
                                <p:cTn id="8" presetID="22" presetClass="entr" presetSubtype="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par>
                          <p:cTn id="11" fill="hold">
                            <p:stCondLst>
                              <p:cond delay="3500"/>
                            </p:stCondLst>
                            <p:childTnLst>
                              <p:par>
                                <p:cTn id="12" presetID="1" presetClass="entr" presetSubtype="0" fill="hold" grpId="1"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par>
                          <p:cTn id="14" fill="hold">
                            <p:stCondLst>
                              <p:cond delay="3500"/>
                            </p:stCondLst>
                            <p:childTnLst>
                              <p:par>
                                <p:cTn id="15" presetID="35" presetClass="emph" presetSubtype="0" repeatCount="3000" fill="hold" grpId="0" nodeType="afterEffect">
                                  <p:stCondLst>
                                    <p:cond delay="0"/>
                                  </p:stCondLst>
                                  <p:childTnLst>
                                    <p:anim calcmode="discrete" valueType="str">
                                      <p:cBhvr>
                                        <p:cTn id="16" dur="1000" fill="hold"/>
                                        <p:tgtEl>
                                          <p:spTgt spid="7"/>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15"/>
                                            </p:cond>
                                          </p:stCondLst>
                                        </p:cTn>
                                        <p:tgtEl>
                                          <p:spTgt spid="7"/>
                                        </p:tgtEl>
                                        <p:attrNameLst>
                                          <p:attrName>style.visibility</p:attrName>
                                        </p:attrNameLst>
                                      </p:cBhvr>
                                      <p:to>
                                        <p:strVal val="hidden"/>
                                      </p:to>
                                    </p:set>
                                  </p:subTnLst>
                                </p:cTn>
                              </p:par>
                            </p:childTnLst>
                          </p:cTn>
                        </p:par>
                        <p:par>
                          <p:cTn id="17" fill="hold">
                            <p:stCondLst>
                              <p:cond delay="6500"/>
                            </p:stCondLst>
                            <p:childTnLst>
                              <p:par>
                                <p:cTn id="18" presetID="22" presetClass="entr" presetSubtype="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par>
                          <p:cTn id="21" fill="hold">
                            <p:stCondLst>
                              <p:cond delay="7000"/>
                            </p:stCondLst>
                            <p:childTnLst>
                              <p:par>
                                <p:cTn id="22" presetID="1" presetClass="entr" presetSubtype="0" fill="hold" grpId="1" nodeType="after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par>
                          <p:cTn id="24" fill="hold">
                            <p:stCondLst>
                              <p:cond delay="7000"/>
                            </p:stCondLst>
                            <p:childTnLst>
                              <p:par>
                                <p:cTn id="25" presetID="35" presetClass="emph" presetSubtype="0" repeatCount="indefinite" fill="hold" grpId="0" nodeType="afterEffect">
                                  <p:stCondLst>
                                    <p:cond delay="0"/>
                                  </p:stCondLst>
                                  <p:childTnLst>
                                    <p:anim calcmode="discrete" valueType="str">
                                      <p:cBhvr>
                                        <p:cTn id="26"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9" grpId="0" animBg="1"/>
      <p:bldP spid="9" grpId="1" animBg="1"/>
      <p:bldP spid="10" grpId="0"/>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E0B14F4-2600-49C9-8BF2-70354DA14EA5}"/>
              </a:ext>
            </a:extLst>
          </p:cNvPr>
          <p:cNvSpPr txBox="1"/>
          <p:nvPr/>
        </p:nvSpPr>
        <p:spPr>
          <a:xfrm>
            <a:off x="629587" y="284900"/>
            <a:ext cx="11167671" cy="5924699"/>
          </a:xfrm>
          <a:prstGeom prst="rect">
            <a:avLst/>
          </a:prstGeom>
          <a:noFill/>
        </p:spPr>
        <p:txBody>
          <a:bodyPr wrap="square" rtlCol="0">
            <a:spAutoFit/>
          </a:bodyPr>
          <a:lstStyle/>
          <a:p>
            <a:pPr algn="just"/>
            <a:r>
              <a:rPr lang="es-MX" sz="3600" b="1" dirty="0"/>
              <a:t>Notificación de Delegados al Distrito</a:t>
            </a:r>
          </a:p>
          <a:p>
            <a:pPr algn="just"/>
            <a:endParaRPr lang="es-MX" sz="900" dirty="0"/>
          </a:p>
          <a:p>
            <a:pPr algn="just"/>
            <a:endParaRPr lang="es-MX" sz="2000" dirty="0">
              <a:latin typeface="Tahoma" panose="020B0604030504040204" pitchFamily="34" charset="0"/>
              <a:ea typeface="Tahoma" panose="020B0604030504040204" pitchFamily="34" charset="0"/>
              <a:cs typeface="Tahoma" panose="020B0604030504040204" pitchFamily="34" charset="0"/>
            </a:endParaRPr>
          </a:p>
          <a:p>
            <a:pPr algn="just"/>
            <a:r>
              <a:rPr lang="es-MX" sz="2000" dirty="0">
                <a:latin typeface="Tahoma" panose="020B0604030504040204" pitchFamily="34" charset="0"/>
                <a:ea typeface="Tahoma" panose="020B0604030504040204" pitchFamily="34" charset="0"/>
                <a:cs typeface="Tahoma" panose="020B0604030504040204" pitchFamily="34" charset="0"/>
              </a:rPr>
              <a:t>Finalizado el </a:t>
            </a:r>
            <a:r>
              <a:rPr lang="es-MX" sz="2000" b="1" dirty="0">
                <a:latin typeface="Tahoma" panose="020B0604030504040204" pitchFamily="34" charset="0"/>
                <a:ea typeface="Tahoma" panose="020B0604030504040204" pitchFamily="34" charset="0"/>
                <a:cs typeface="Tahoma" panose="020B0604030504040204" pitchFamily="34" charset="0"/>
              </a:rPr>
              <a:t>Registro de Delegados en </a:t>
            </a:r>
            <a:r>
              <a:rPr lang="es-MX" sz="2000" b="1" dirty="0" err="1">
                <a:latin typeface="Tahoma" panose="020B0604030504040204" pitchFamily="34" charset="0"/>
                <a:ea typeface="Tahoma" panose="020B0604030504040204" pitchFamily="34" charset="0"/>
                <a:cs typeface="Tahoma" panose="020B0604030504040204" pitchFamily="34" charset="0"/>
              </a:rPr>
              <a:t>MyLCI</a:t>
            </a:r>
            <a:r>
              <a:rPr lang="es-MX" sz="2000" dirty="0">
                <a:latin typeface="Tahoma" panose="020B0604030504040204" pitchFamily="34" charset="0"/>
                <a:ea typeface="Tahoma" panose="020B0604030504040204" pitchFamily="34" charset="0"/>
                <a:cs typeface="Tahoma" panose="020B0604030504040204" pitchFamily="34" charset="0"/>
              </a:rPr>
              <a:t>, los Clubes deberán notificar al Secretario del Distrito los datos de sus Delegados, incluyendo a los Pasados Gobernadores que sean socios de su club.</a:t>
            </a:r>
          </a:p>
          <a:p>
            <a:pPr algn="just"/>
            <a:endParaRPr lang="es-MX" sz="2000" dirty="0">
              <a:latin typeface="Tahoma" panose="020B0604030504040204" pitchFamily="34" charset="0"/>
              <a:ea typeface="Tahoma" panose="020B0604030504040204" pitchFamily="34" charset="0"/>
              <a:cs typeface="Tahoma" panose="020B0604030504040204" pitchFamily="34" charset="0"/>
            </a:endParaRPr>
          </a:p>
          <a:p>
            <a:pPr algn="just"/>
            <a:r>
              <a:rPr lang="es-MX" sz="2000" dirty="0">
                <a:latin typeface="Tahoma" panose="020B0604030504040204" pitchFamily="34" charset="0"/>
                <a:ea typeface="Tahoma" panose="020B0604030504040204" pitchFamily="34" charset="0"/>
                <a:cs typeface="Tahoma" panose="020B0604030504040204" pitchFamily="34" charset="0"/>
              </a:rPr>
              <a:t>Por cada delegado enviar:</a:t>
            </a:r>
          </a:p>
          <a:p>
            <a:pPr algn="just"/>
            <a:r>
              <a:rPr lang="es-MX" sz="2000" dirty="0">
                <a:latin typeface="Tahoma" panose="020B0604030504040204" pitchFamily="34" charset="0"/>
                <a:ea typeface="Tahoma" panose="020B0604030504040204" pitchFamily="34" charset="0"/>
                <a:cs typeface="Tahoma" panose="020B0604030504040204" pitchFamily="34" charset="0"/>
              </a:rPr>
              <a:t> </a:t>
            </a:r>
          </a:p>
          <a:p>
            <a:pPr algn="just"/>
            <a:r>
              <a:rPr lang="es-MX" sz="2000" b="1" dirty="0">
                <a:latin typeface="Tahoma" panose="020B0604030504040204" pitchFamily="34" charset="0"/>
                <a:ea typeface="Tahoma" panose="020B0604030504040204" pitchFamily="34" charset="0"/>
                <a:cs typeface="Tahoma" panose="020B0604030504040204" pitchFamily="34" charset="0"/>
              </a:rPr>
              <a:t>Nombre del Delegado, No. de Socio y correo electrónico</a:t>
            </a:r>
            <a:r>
              <a:rPr lang="es-MX" sz="2000" b="1" baseline="30000" dirty="0">
                <a:latin typeface="Tahoma" panose="020B0604030504040204" pitchFamily="34" charset="0"/>
                <a:ea typeface="Tahoma" panose="020B0604030504040204" pitchFamily="34" charset="0"/>
                <a:cs typeface="Tahoma" panose="020B0604030504040204" pitchFamily="34" charset="0"/>
              </a:rPr>
              <a:t>1</a:t>
            </a:r>
            <a:r>
              <a:rPr lang="es-MX" sz="2000" b="1" dirty="0">
                <a:latin typeface="Tahoma" panose="020B0604030504040204" pitchFamily="34" charset="0"/>
                <a:ea typeface="Tahoma" panose="020B0604030504040204" pitchFamily="34" charset="0"/>
                <a:cs typeface="Tahoma" panose="020B0604030504040204" pitchFamily="34" charset="0"/>
              </a:rPr>
              <a:t>.</a:t>
            </a:r>
          </a:p>
          <a:p>
            <a:pPr algn="just"/>
            <a:endParaRPr lang="es-MX" sz="2000" dirty="0">
              <a:latin typeface="Tahoma" panose="020B0604030504040204" pitchFamily="34" charset="0"/>
              <a:ea typeface="Tahoma" panose="020B0604030504040204" pitchFamily="34" charset="0"/>
              <a:cs typeface="Tahoma" panose="020B0604030504040204" pitchFamily="34" charset="0"/>
            </a:endParaRPr>
          </a:p>
          <a:p>
            <a:pPr algn="just"/>
            <a:r>
              <a:rPr lang="es-MX" sz="2000" dirty="0">
                <a:latin typeface="Tahoma" panose="020B0604030504040204" pitchFamily="34" charset="0"/>
                <a:ea typeface="Tahoma" panose="020B0604030504040204" pitchFamily="34" charset="0"/>
                <a:cs typeface="Tahoma" panose="020B0604030504040204" pitchFamily="34" charset="0"/>
              </a:rPr>
              <a:t>Recuerde que el medio de acceso a la votación será el correo electrónico que ustedes proporcionen, por lo que deberán asegurarse que el socio pueda acceder a la cuenta registrada.</a:t>
            </a:r>
          </a:p>
          <a:p>
            <a:pPr marL="342900" indent="-342900" algn="just">
              <a:buFont typeface="Arial" panose="020B0604020202020204" pitchFamily="34" charset="0"/>
              <a:buChar char="•"/>
            </a:pPr>
            <a:endParaRPr lang="es-MX" sz="2000" dirty="0">
              <a:latin typeface="Tahoma" panose="020B0604030504040204" pitchFamily="34" charset="0"/>
              <a:ea typeface="Tahoma" panose="020B0604030504040204" pitchFamily="34" charset="0"/>
              <a:cs typeface="Tahoma" panose="020B0604030504040204" pitchFamily="34" charset="0"/>
            </a:endParaRPr>
          </a:p>
          <a:p>
            <a:pPr algn="just"/>
            <a:r>
              <a:rPr lang="es-MX" sz="2000" b="1" dirty="0">
                <a:latin typeface="Tahoma" panose="020B0604030504040204" pitchFamily="34" charset="0"/>
                <a:ea typeface="Tahoma" panose="020B0604030504040204" pitchFamily="34" charset="0"/>
                <a:cs typeface="Tahoma" panose="020B0604030504040204" pitchFamily="34" charset="0"/>
              </a:rPr>
              <a:t>La fecha límite para el Registro de Delegados es el 08 de mayo de 2020</a:t>
            </a:r>
            <a:r>
              <a:rPr lang="es-MX" sz="2000" dirty="0">
                <a:latin typeface="Tahoma" panose="020B0604030504040204" pitchFamily="34" charset="0"/>
                <a:ea typeface="Tahoma" panose="020B0604030504040204" pitchFamily="34" charset="0"/>
                <a:cs typeface="Tahoma" panose="020B0604030504040204" pitchFamily="34" charset="0"/>
              </a:rPr>
              <a:t>.</a:t>
            </a:r>
          </a:p>
          <a:p>
            <a:pPr algn="just"/>
            <a:endParaRPr lang="es-MX" sz="2000" dirty="0">
              <a:latin typeface="Tahoma" panose="020B0604030504040204" pitchFamily="34" charset="0"/>
              <a:ea typeface="Tahoma" panose="020B0604030504040204" pitchFamily="34" charset="0"/>
              <a:cs typeface="Tahoma" panose="020B0604030504040204" pitchFamily="34" charset="0"/>
            </a:endParaRPr>
          </a:p>
          <a:p>
            <a:pPr algn="just"/>
            <a:r>
              <a:rPr lang="es-MX" b="1" dirty="0">
                <a:latin typeface="Tahoma" panose="020B0604030504040204" pitchFamily="34" charset="0"/>
                <a:ea typeface="Tahoma" panose="020B0604030504040204" pitchFamily="34" charset="0"/>
                <a:cs typeface="Tahoma" panose="020B0604030504040204" pitchFamily="34" charset="0"/>
              </a:rPr>
              <a:t>Notas</a:t>
            </a:r>
          </a:p>
          <a:p>
            <a:pPr marL="514350" indent="-514350" algn="just">
              <a:buFont typeface="+mj-lt"/>
              <a:buAutoNum type="arabicPeriod"/>
            </a:pPr>
            <a:r>
              <a:rPr lang="es-MX" dirty="0">
                <a:latin typeface="Tahoma" panose="020B0604030504040204" pitchFamily="34" charset="0"/>
                <a:ea typeface="Tahoma" panose="020B0604030504040204" pitchFamily="34" charset="0"/>
                <a:cs typeface="Tahoma" panose="020B0604030504040204" pitchFamily="34" charset="0"/>
              </a:rPr>
              <a:t>Para garantizar la transparencia de la elección, cada delegado deberá tener una cuenta de correo electrónica personal, no se registrarán delegados que compartan dirección de correo electrónico.</a:t>
            </a:r>
          </a:p>
        </p:txBody>
      </p:sp>
    </p:spTree>
    <p:extLst>
      <p:ext uri="{BB962C8B-B14F-4D97-AF65-F5344CB8AC3E}">
        <p14:creationId xmlns:p14="http://schemas.microsoft.com/office/powerpoint/2010/main" val="3370518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D577CF04-381E-488E-94EC-E26009A98728}"/>
              </a:ext>
            </a:extLst>
          </p:cNvPr>
          <p:cNvSpPr/>
          <p:nvPr/>
        </p:nvSpPr>
        <p:spPr>
          <a:xfrm>
            <a:off x="3034104" y="3883012"/>
            <a:ext cx="6123791" cy="1569660"/>
          </a:xfrm>
          <a:prstGeom prst="rect">
            <a:avLst/>
          </a:prstGeom>
          <a:noFill/>
        </p:spPr>
        <p:txBody>
          <a:bodyPr wrap="none" lIns="91440" tIns="45720" rIns="91440" bIns="45720">
            <a:spAutoFit/>
          </a:bodyPr>
          <a:lstStyle/>
          <a:p>
            <a:pPr algn="ctr"/>
            <a:r>
              <a:rPr lang="es-ES" sz="9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GRACIAS</a:t>
            </a:r>
            <a:endParaRPr lang="es-ES" sz="96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4" name="Imagen 3" descr="Imagen que contiene señal&#10;&#10;Descripción generada automáticamente">
            <a:extLst>
              <a:ext uri="{FF2B5EF4-FFF2-40B4-BE49-F238E27FC236}">
                <a16:creationId xmlns:a16="http://schemas.microsoft.com/office/drawing/2014/main" id="{BDD3321A-3F27-49B8-8D50-E0C6B0131AE1}"/>
              </a:ext>
            </a:extLst>
          </p:cNvPr>
          <p:cNvPicPr>
            <a:picLocks noChangeAspect="1"/>
          </p:cNvPicPr>
          <p:nvPr/>
        </p:nvPicPr>
        <p:blipFill>
          <a:blip r:embed="rId2"/>
          <a:stretch>
            <a:fillRect/>
          </a:stretch>
        </p:blipFill>
        <p:spPr>
          <a:xfrm>
            <a:off x="4247591" y="148856"/>
            <a:ext cx="3696815" cy="3734156"/>
          </a:xfrm>
          <a:prstGeom prst="rect">
            <a:avLst/>
          </a:prstGeom>
        </p:spPr>
      </p:pic>
    </p:spTree>
    <p:extLst>
      <p:ext uri="{BB962C8B-B14F-4D97-AF65-F5344CB8AC3E}">
        <p14:creationId xmlns:p14="http://schemas.microsoft.com/office/powerpoint/2010/main" val="226140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ppt_w</p:attrName>
                                        </p:attrNameLst>
                                      </p:cBhvr>
                                      <p:tavLst>
                                        <p:tav tm="0" fmla="#ppt_w*sin(2.5*pi*$)">
                                          <p:val>
                                            <p:fltVal val="0"/>
                                          </p:val>
                                        </p:tav>
                                        <p:tav tm="100000">
                                          <p:val>
                                            <p:fltVal val="1"/>
                                          </p:val>
                                        </p:tav>
                                      </p:tavLst>
                                    </p:anim>
                                    <p:anim calcmode="lin" valueType="num">
                                      <p:cBhvr>
                                        <p:cTn id="9" dur="15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4C7C525-93FF-4CF3-B9D3-0214403196B7}"/>
              </a:ext>
            </a:extLst>
          </p:cNvPr>
          <p:cNvSpPr txBox="1"/>
          <p:nvPr/>
        </p:nvSpPr>
        <p:spPr>
          <a:xfrm>
            <a:off x="629587" y="389830"/>
            <a:ext cx="11167671" cy="5940088"/>
          </a:xfrm>
          <a:prstGeom prst="rect">
            <a:avLst/>
          </a:prstGeom>
          <a:noFill/>
        </p:spPr>
        <p:txBody>
          <a:bodyPr wrap="square" rtlCol="0">
            <a:spAutoFit/>
          </a:bodyPr>
          <a:lstStyle/>
          <a:p>
            <a:pPr algn="just"/>
            <a:r>
              <a:rPr lang="es-MX" sz="2000" b="1" dirty="0">
                <a:latin typeface="Tahoma" panose="020B0604030504040204" pitchFamily="34" charset="0"/>
                <a:ea typeface="Tahoma" panose="020B0604030504040204" pitchFamily="34" charset="0"/>
                <a:cs typeface="Tahoma" panose="020B0604030504040204" pitchFamily="34" charset="0"/>
              </a:rPr>
              <a:t>Capítulo V, Párrafo B-1 del Manual de Normas - </a:t>
            </a:r>
            <a:r>
              <a:rPr lang="es-MX" sz="2000" dirty="0">
                <a:latin typeface="Tahoma" panose="020B0604030504040204" pitchFamily="34" charset="0"/>
                <a:ea typeface="Tahoma" panose="020B0604030504040204" pitchFamily="34" charset="0"/>
                <a:cs typeface="Tahoma" panose="020B0604030504040204" pitchFamily="34" charset="0"/>
              </a:rPr>
              <a:t>En pleno goce de derechos y privilegios</a:t>
            </a:r>
          </a:p>
          <a:p>
            <a:pPr algn="just"/>
            <a:endParaRPr lang="es-MX" dirty="0">
              <a:latin typeface="Tahoma" panose="020B0604030504040204" pitchFamily="34" charset="0"/>
              <a:ea typeface="Tahoma" panose="020B0604030504040204" pitchFamily="34" charset="0"/>
              <a:cs typeface="Tahoma" panose="020B0604030504040204" pitchFamily="34" charset="0"/>
            </a:endParaRPr>
          </a:p>
          <a:p>
            <a:pPr algn="just"/>
            <a:r>
              <a:rPr lang="es-MX" dirty="0">
                <a:latin typeface="Tahoma" panose="020B0604030504040204" pitchFamily="34" charset="0"/>
                <a:ea typeface="Tahoma" panose="020B0604030504040204" pitchFamily="34" charset="0"/>
                <a:cs typeface="Tahoma" panose="020B0604030504040204" pitchFamily="34" charset="0"/>
              </a:rPr>
              <a:t>El Manual de Normas proporciona la definición de “</a:t>
            </a:r>
            <a:r>
              <a:rPr lang="es-MX" b="1" dirty="0">
                <a:latin typeface="Tahoma" panose="020B0604030504040204" pitchFamily="34" charset="0"/>
                <a:ea typeface="Tahoma" panose="020B0604030504040204" pitchFamily="34" charset="0"/>
                <a:cs typeface="Tahoma" panose="020B0604030504040204" pitchFamily="34" charset="0"/>
              </a:rPr>
              <a:t>Clubes en pleno goce de derechos y privilegios</a:t>
            </a:r>
            <a:r>
              <a:rPr lang="es-MX" dirty="0">
                <a:latin typeface="Tahoma" panose="020B0604030504040204" pitchFamily="34" charset="0"/>
                <a:ea typeface="Tahoma" panose="020B0604030504040204" pitchFamily="34" charset="0"/>
                <a:cs typeface="Tahoma" panose="020B0604030504040204" pitchFamily="34" charset="0"/>
              </a:rPr>
              <a:t>” que aplica a la fórmula de delegados de los clubes.</a:t>
            </a:r>
          </a:p>
          <a:p>
            <a:pPr algn="just"/>
            <a:endParaRPr lang="es-MX" dirty="0">
              <a:latin typeface="Tahoma" panose="020B0604030504040204" pitchFamily="34" charset="0"/>
              <a:ea typeface="Tahoma" panose="020B0604030504040204" pitchFamily="34" charset="0"/>
              <a:cs typeface="Tahoma" panose="020B0604030504040204" pitchFamily="34" charset="0"/>
            </a:endParaRPr>
          </a:p>
          <a:p>
            <a:pPr algn="just"/>
            <a:r>
              <a:rPr lang="es-MX" dirty="0">
                <a:latin typeface="Tahoma" panose="020B0604030504040204" pitchFamily="34" charset="0"/>
                <a:ea typeface="Tahoma" panose="020B0604030504040204" pitchFamily="34" charset="0"/>
                <a:cs typeface="Tahoma" panose="020B0604030504040204" pitchFamily="34" charset="0"/>
              </a:rPr>
              <a:t>1) En pleno goce de derechos y privilegios</a:t>
            </a:r>
          </a:p>
          <a:p>
            <a:pPr algn="just"/>
            <a:r>
              <a:rPr lang="es-MX" dirty="0">
                <a:latin typeface="Tahoma" panose="020B0604030504040204" pitchFamily="34" charset="0"/>
                <a:ea typeface="Tahoma" panose="020B0604030504040204" pitchFamily="34" charset="0"/>
                <a:cs typeface="Tahoma" panose="020B0604030504040204" pitchFamily="34" charset="0"/>
              </a:rPr>
              <a:t>	Un club en pleno goce de derechos y privilegios es aquel que:</a:t>
            </a:r>
          </a:p>
          <a:p>
            <a:pPr algn="just"/>
            <a:r>
              <a:rPr lang="es-MX" dirty="0">
                <a:latin typeface="Tahoma" panose="020B0604030504040204" pitchFamily="34" charset="0"/>
                <a:ea typeface="Tahoma" panose="020B0604030504040204" pitchFamily="34" charset="0"/>
                <a:cs typeface="Tahoma" panose="020B0604030504040204" pitchFamily="34" charset="0"/>
              </a:rPr>
              <a:t>	a) No está en "statu quo ni en suspensión financiera";</a:t>
            </a:r>
          </a:p>
          <a:p>
            <a:pPr algn="just"/>
            <a:r>
              <a:rPr lang="es-MX" dirty="0">
                <a:latin typeface="Tahoma" panose="020B0604030504040204" pitchFamily="34" charset="0"/>
                <a:ea typeface="Tahoma" panose="020B0604030504040204" pitchFamily="34" charset="0"/>
                <a:cs typeface="Tahoma" panose="020B0604030504040204" pitchFamily="34" charset="0"/>
              </a:rPr>
              <a:t>	b) Opera de conformidad con las disposiciones de los Estatutos y Reglamentos Internacionales y la </a:t>
            </a:r>
          </a:p>
          <a:p>
            <a:pPr algn="just"/>
            <a:r>
              <a:rPr lang="es-MX" dirty="0">
                <a:latin typeface="Tahoma" panose="020B0604030504040204" pitchFamily="34" charset="0"/>
                <a:ea typeface="Tahoma" panose="020B0604030504040204" pitchFamily="34" charset="0"/>
                <a:cs typeface="Tahoma" panose="020B0604030504040204" pitchFamily="34" charset="0"/>
              </a:rPr>
              <a:t>             política de la Junta Directiva Internacional</a:t>
            </a:r>
          </a:p>
          <a:p>
            <a:pPr algn="just"/>
            <a:r>
              <a:rPr lang="es-MX" dirty="0">
                <a:latin typeface="Tahoma" panose="020B0604030504040204" pitchFamily="34" charset="0"/>
                <a:ea typeface="Tahoma" panose="020B0604030504040204" pitchFamily="34" charset="0"/>
                <a:cs typeface="Tahoma" panose="020B0604030504040204" pitchFamily="34" charset="0"/>
              </a:rPr>
              <a:t>	c) Y que, además:</a:t>
            </a:r>
          </a:p>
          <a:p>
            <a:pPr algn="just"/>
            <a:r>
              <a:rPr lang="es-MX" dirty="0">
                <a:latin typeface="Tahoma" panose="020B0604030504040204" pitchFamily="34" charset="0"/>
                <a:ea typeface="Tahoma" panose="020B0604030504040204" pitchFamily="34" charset="0"/>
                <a:cs typeface="Tahoma" panose="020B0604030504040204" pitchFamily="34" charset="0"/>
              </a:rPr>
              <a:t>		1) Ha pagado la totalidad de las cuotas de distrito (único, </a:t>
            </a:r>
            <a:r>
              <a:rPr lang="es-MX" dirty="0" err="1">
                <a:latin typeface="Tahoma" panose="020B0604030504040204" pitchFamily="34" charset="0"/>
                <a:ea typeface="Tahoma" panose="020B0604030504040204" pitchFamily="34" charset="0"/>
                <a:cs typeface="Tahoma" panose="020B0604030504040204" pitchFamily="34" charset="0"/>
              </a:rPr>
              <a:t>subdistrito</a:t>
            </a:r>
            <a:r>
              <a:rPr lang="es-MX" dirty="0">
                <a:latin typeface="Tahoma" panose="020B0604030504040204" pitchFamily="34" charset="0"/>
                <a:ea typeface="Tahoma" panose="020B0604030504040204" pitchFamily="34" charset="0"/>
                <a:cs typeface="Tahoma" panose="020B0604030504040204" pitchFamily="34" charset="0"/>
              </a:rPr>
              <a:t> y múltiple)</a:t>
            </a:r>
            <a:r>
              <a:rPr lang="es-MX" b="1" baseline="30000" dirty="0">
                <a:latin typeface="Tahoma" panose="020B0604030504040204" pitchFamily="34" charset="0"/>
                <a:ea typeface="Tahoma" panose="020B0604030504040204" pitchFamily="34" charset="0"/>
                <a:cs typeface="Tahoma" panose="020B0604030504040204" pitchFamily="34" charset="0"/>
              </a:rPr>
              <a:t>1</a:t>
            </a:r>
            <a:r>
              <a:rPr lang="es-MX" dirty="0">
                <a:latin typeface="Tahoma" panose="020B0604030504040204" pitchFamily="34" charset="0"/>
                <a:ea typeface="Tahoma" panose="020B0604030504040204" pitchFamily="34" charset="0"/>
                <a:cs typeface="Tahoma" panose="020B0604030504040204" pitchFamily="34" charset="0"/>
              </a:rPr>
              <a:t>; y</a:t>
            </a:r>
          </a:p>
          <a:p>
            <a:pPr algn="just"/>
            <a:r>
              <a:rPr lang="es-MX" dirty="0">
                <a:latin typeface="Tahoma" panose="020B0604030504040204" pitchFamily="34" charset="0"/>
                <a:ea typeface="Tahoma" panose="020B0604030504040204" pitchFamily="34" charset="0"/>
                <a:cs typeface="Tahoma" panose="020B0604030504040204" pitchFamily="34" charset="0"/>
              </a:rPr>
              <a:t>		2) No tenga un saldo pendiente de cuotas internacionales que sea de más de 10 dólares; y</a:t>
            </a:r>
          </a:p>
          <a:p>
            <a:pPr algn="just"/>
            <a:r>
              <a:rPr lang="es-MX" dirty="0">
                <a:latin typeface="Tahoma" panose="020B0604030504040204" pitchFamily="34" charset="0"/>
                <a:ea typeface="Tahoma" panose="020B0604030504040204" pitchFamily="34" charset="0"/>
                <a:cs typeface="Tahoma" panose="020B0604030504040204" pitchFamily="34" charset="0"/>
              </a:rPr>
              <a:t>		3) No tenga un saldo pendiente en su cuenta con la asociación que sea de más de 50 dólares, con</a:t>
            </a:r>
          </a:p>
          <a:p>
            <a:pPr algn="just"/>
            <a:r>
              <a:rPr lang="es-MX" dirty="0">
                <a:latin typeface="Tahoma" panose="020B0604030504040204" pitchFamily="34" charset="0"/>
                <a:ea typeface="Tahoma" panose="020B0604030504040204" pitchFamily="34" charset="0"/>
                <a:cs typeface="Tahoma" panose="020B0604030504040204" pitchFamily="34" charset="0"/>
              </a:rPr>
              <a:t>		     una antigüedad de noventa (90) o más días.</a:t>
            </a:r>
          </a:p>
          <a:p>
            <a:pPr algn="just"/>
            <a:endParaRPr lang="es-MX" dirty="0">
              <a:latin typeface="Tahoma" panose="020B0604030504040204" pitchFamily="34" charset="0"/>
              <a:ea typeface="Tahoma" panose="020B0604030504040204" pitchFamily="34" charset="0"/>
              <a:cs typeface="Tahoma" panose="020B0604030504040204" pitchFamily="34" charset="0"/>
            </a:endParaRPr>
          </a:p>
          <a:p>
            <a:pPr algn="just"/>
            <a:endParaRPr lang="es-MX" dirty="0">
              <a:latin typeface="Tahoma" panose="020B0604030504040204" pitchFamily="34" charset="0"/>
              <a:ea typeface="Tahoma" panose="020B0604030504040204" pitchFamily="34" charset="0"/>
              <a:cs typeface="Tahoma" panose="020B0604030504040204" pitchFamily="34" charset="0"/>
            </a:endParaRPr>
          </a:p>
          <a:p>
            <a:pPr algn="just"/>
            <a:r>
              <a:rPr lang="es-MX" b="1" dirty="0">
                <a:latin typeface="Tahoma" panose="020B0604030504040204" pitchFamily="34" charset="0"/>
                <a:ea typeface="Tahoma" panose="020B0604030504040204" pitchFamily="34" charset="0"/>
                <a:cs typeface="Tahoma" panose="020B0604030504040204" pitchFamily="34" charset="0"/>
              </a:rPr>
              <a:t>Notas</a:t>
            </a:r>
          </a:p>
          <a:p>
            <a:pPr marL="514350" indent="-514350" algn="just">
              <a:buFont typeface="+mj-lt"/>
              <a:buAutoNum type="arabicPeriod"/>
            </a:pPr>
            <a:r>
              <a:rPr lang="es-MX" dirty="0">
                <a:latin typeface="Tahoma" panose="020B0604030504040204" pitchFamily="34" charset="0"/>
                <a:ea typeface="Tahoma" panose="020B0604030504040204" pitchFamily="34" charset="0"/>
                <a:cs typeface="Tahoma" panose="020B0604030504040204" pitchFamily="34" charset="0"/>
              </a:rPr>
              <a:t>Los Clubes tienen hasta el </a:t>
            </a:r>
            <a:r>
              <a:rPr lang="es-MX" b="1" dirty="0">
                <a:latin typeface="Tahoma" panose="020B0604030504040204" pitchFamily="34" charset="0"/>
                <a:ea typeface="Tahoma" panose="020B0604030504040204" pitchFamily="34" charset="0"/>
                <a:cs typeface="Tahoma" panose="020B0604030504040204" pitchFamily="34" charset="0"/>
              </a:rPr>
              <a:t>08 de mayo de 2020 </a:t>
            </a:r>
            <a:r>
              <a:rPr lang="es-MX" dirty="0">
                <a:latin typeface="Tahoma" panose="020B0604030504040204" pitchFamily="34" charset="0"/>
                <a:ea typeface="Tahoma" panose="020B0604030504040204" pitchFamily="34" charset="0"/>
                <a:cs typeface="Tahoma" panose="020B0604030504040204" pitchFamily="34" charset="0"/>
              </a:rPr>
              <a:t>para acreditar sus pagos y recobrar sus derechos y privilegios enviando al Tesorero del Distrito los comprobantes correspondientes.</a:t>
            </a:r>
          </a:p>
          <a:p>
            <a:pPr algn="just"/>
            <a:endParaRPr lang="es-MX"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17647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4C7C525-93FF-4CF3-B9D3-0214403196B7}"/>
              </a:ext>
            </a:extLst>
          </p:cNvPr>
          <p:cNvSpPr txBox="1"/>
          <p:nvPr/>
        </p:nvSpPr>
        <p:spPr>
          <a:xfrm>
            <a:off x="629587" y="284900"/>
            <a:ext cx="11167671" cy="5724644"/>
          </a:xfrm>
          <a:prstGeom prst="rect">
            <a:avLst/>
          </a:prstGeom>
          <a:noFill/>
        </p:spPr>
        <p:txBody>
          <a:bodyPr wrap="square" rtlCol="0">
            <a:spAutoFit/>
          </a:bodyPr>
          <a:lstStyle/>
          <a:p>
            <a:pPr algn="just"/>
            <a:r>
              <a:rPr lang="es-MX" sz="2400" b="1" dirty="0"/>
              <a:t>Cálculo de Delegados.</a:t>
            </a:r>
          </a:p>
          <a:p>
            <a:pPr algn="just"/>
            <a:endParaRPr lang="es-MX" sz="900" dirty="0"/>
          </a:p>
          <a:p>
            <a:pPr algn="just"/>
            <a:r>
              <a:rPr lang="es-MX" dirty="0">
                <a:latin typeface="Tahoma" panose="020B0604030504040204" pitchFamily="34" charset="0"/>
                <a:ea typeface="Tahoma" panose="020B0604030504040204" pitchFamily="34" charset="0"/>
                <a:cs typeface="Tahoma" panose="020B0604030504040204" pitchFamily="34" charset="0"/>
              </a:rPr>
              <a:t>El </a:t>
            </a:r>
            <a:r>
              <a:rPr lang="es-MX" b="1" dirty="0">
                <a:latin typeface="Tahoma" panose="020B0604030504040204" pitchFamily="34" charset="0"/>
                <a:ea typeface="Tahoma" panose="020B0604030504040204" pitchFamily="34" charset="0"/>
                <a:cs typeface="Tahoma" panose="020B0604030504040204" pitchFamily="34" charset="0"/>
              </a:rPr>
              <a:t>Artículo IX, Sección 3 de los Reglamentos Internacionales </a:t>
            </a:r>
            <a:r>
              <a:rPr lang="es-MX" dirty="0">
                <a:latin typeface="Tahoma" panose="020B0604030504040204" pitchFamily="34" charset="0"/>
                <a:ea typeface="Tahoma" panose="020B0604030504040204" pitchFamily="34" charset="0"/>
                <a:cs typeface="Tahoma" panose="020B0604030504040204" pitchFamily="34" charset="0"/>
              </a:rPr>
              <a:t>prevé la certificación de los delegados de la convención de distrito, como sigue:</a:t>
            </a:r>
          </a:p>
          <a:p>
            <a:pPr algn="just"/>
            <a:endParaRPr lang="es-MX" sz="900" dirty="0">
              <a:latin typeface="Tahoma" panose="020B0604030504040204" pitchFamily="34" charset="0"/>
              <a:ea typeface="Tahoma" panose="020B0604030504040204" pitchFamily="34" charset="0"/>
              <a:cs typeface="Tahoma" panose="020B0604030504040204" pitchFamily="34" charset="0"/>
            </a:endParaRPr>
          </a:p>
          <a:p>
            <a:pPr algn="just"/>
            <a:r>
              <a:rPr lang="es-MX" dirty="0">
                <a:latin typeface="Tahoma" panose="020B0604030504040204" pitchFamily="34" charset="0"/>
                <a:ea typeface="Tahoma" panose="020B0604030504040204" pitchFamily="34" charset="0"/>
                <a:cs typeface="Tahoma" panose="020B0604030504040204" pitchFamily="34" charset="0"/>
              </a:rPr>
              <a:t>Cada club constituido en pleno goce de derechos y privilegios con la asociación y su distrito tendrá derecho en cada convención anual de su distrito a </a:t>
            </a:r>
            <a:r>
              <a:rPr lang="es-MX" b="1" dirty="0">
                <a:latin typeface="Tahoma" panose="020B0604030504040204" pitchFamily="34" charset="0"/>
                <a:ea typeface="Tahoma" panose="020B0604030504040204" pitchFamily="34" charset="0"/>
                <a:cs typeface="Tahoma" panose="020B0604030504040204" pitchFamily="34" charset="0"/>
              </a:rPr>
              <a:t>un</a:t>
            </a:r>
            <a:r>
              <a:rPr lang="es-MX" dirty="0">
                <a:latin typeface="Tahoma" panose="020B0604030504040204" pitchFamily="34" charset="0"/>
                <a:ea typeface="Tahoma" panose="020B0604030504040204" pitchFamily="34" charset="0"/>
                <a:cs typeface="Tahoma" panose="020B0604030504040204" pitchFamily="34" charset="0"/>
              </a:rPr>
              <a:t> </a:t>
            </a:r>
            <a:r>
              <a:rPr lang="es-MX" b="1" dirty="0">
                <a:latin typeface="Tahoma" panose="020B0604030504040204" pitchFamily="34" charset="0"/>
                <a:ea typeface="Tahoma" panose="020B0604030504040204" pitchFamily="34" charset="0"/>
                <a:cs typeface="Tahoma" panose="020B0604030504040204" pitchFamily="34" charset="0"/>
              </a:rPr>
              <a:t>(1) delegado por cada diez (10) socios o fracción mayor</a:t>
            </a:r>
            <a:r>
              <a:rPr lang="es-MX" dirty="0">
                <a:latin typeface="Tahoma" panose="020B0604030504040204" pitchFamily="34" charset="0"/>
                <a:ea typeface="Tahoma" panose="020B0604030504040204" pitchFamily="34" charset="0"/>
                <a:cs typeface="Tahoma" panose="020B0604030504040204" pitchFamily="34" charset="0"/>
              </a:rPr>
              <a:t> que hayan estado afiliados al club por lo menos </a:t>
            </a:r>
            <a:r>
              <a:rPr lang="es-MX" b="1" dirty="0">
                <a:latin typeface="Tahoma" panose="020B0604030504040204" pitchFamily="34" charset="0"/>
                <a:ea typeface="Tahoma" panose="020B0604030504040204" pitchFamily="34" charset="0"/>
                <a:cs typeface="Tahoma" panose="020B0604030504040204" pitchFamily="34" charset="0"/>
              </a:rPr>
              <a:t>un año y un día</a:t>
            </a:r>
            <a:r>
              <a:rPr lang="es-MX" dirty="0">
                <a:latin typeface="Tahoma" panose="020B0604030504040204" pitchFamily="34" charset="0"/>
                <a:ea typeface="Tahoma" panose="020B0604030504040204" pitchFamily="34" charset="0"/>
                <a:cs typeface="Tahoma" panose="020B0604030504040204" pitchFamily="34" charset="0"/>
              </a:rPr>
              <a:t>, registrados en la oficina internacional al día primero del mes que precede al mes en que se celebrará la convención, SIEMPRE QUE, sin embargo, cada uno de tales clubes tenga derecho a un (1) delegado, y SIEMPRE QUE ADEMÁS, cada distrito por disposición expresa en sus estatutos y reglamentos respectivos, pueda conferir </a:t>
            </a:r>
            <a:r>
              <a:rPr lang="es-MX" b="1" dirty="0">
                <a:latin typeface="Tahoma" panose="020B0604030504040204" pitchFamily="34" charset="0"/>
                <a:ea typeface="Tahoma" panose="020B0604030504040204" pitchFamily="34" charset="0"/>
                <a:cs typeface="Tahoma" panose="020B0604030504040204" pitchFamily="34" charset="0"/>
              </a:rPr>
              <a:t>derecho pleno de delegado a cada exgobernador</a:t>
            </a:r>
            <a:r>
              <a:rPr lang="es-MX" dirty="0">
                <a:latin typeface="Tahoma" panose="020B0604030504040204" pitchFamily="34" charset="0"/>
                <a:ea typeface="Tahoma" panose="020B0604030504040204" pitchFamily="34" charset="0"/>
                <a:cs typeface="Tahoma" panose="020B0604030504040204" pitchFamily="34" charset="0"/>
              </a:rPr>
              <a:t> del mismo distrito que sea socio de un club de dicho distrito, </a:t>
            </a:r>
            <a:r>
              <a:rPr lang="es-MX" b="1" dirty="0">
                <a:latin typeface="Tahoma" panose="020B0604030504040204" pitchFamily="34" charset="0"/>
                <a:ea typeface="Tahoma" panose="020B0604030504040204" pitchFamily="34" charset="0"/>
                <a:cs typeface="Tahoma" panose="020B0604030504040204" pitchFamily="34" charset="0"/>
              </a:rPr>
              <a:t>independientemente de las cuotas de delegados </a:t>
            </a:r>
            <a:r>
              <a:rPr lang="es-MX" dirty="0">
                <a:latin typeface="Tahoma" panose="020B0604030504040204" pitchFamily="34" charset="0"/>
                <a:ea typeface="Tahoma" panose="020B0604030504040204" pitchFamily="34" charset="0"/>
                <a:cs typeface="Tahoma" panose="020B0604030504040204" pitchFamily="34" charset="0"/>
              </a:rPr>
              <a:t>anteriormente especificadas. convención. </a:t>
            </a:r>
          </a:p>
          <a:p>
            <a:pPr algn="just"/>
            <a:endParaRPr lang="es-MX" sz="900" dirty="0">
              <a:latin typeface="Tahoma" panose="020B0604030504040204" pitchFamily="34" charset="0"/>
              <a:ea typeface="Tahoma" panose="020B0604030504040204" pitchFamily="34" charset="0"/>
              <a:cs typeface="Tahoma" panose="020B0604030504040204" pitchFamily="34" charset="0"/>
            </a:endParaRPr>
          </a:p>
          <a:p>
            <a:pPr algn="just"/>
            <a:r>
              <a:rPr lang="es-MX" dirty="0">
                <a:latin typeface="Tahoma" panose="020B0604030504040204" pitchFamily="34" charset="0"/>
                <a:ea typeface="Tahoma" panose="020B0604030504040204" pitchFamily="34" charset="0"/>
                <a:cs typeface="Tahoma" panose="020B0604030504040204" pitchFamily="34" charset="0"/>
              </a:rPr>
              <a:t>La fracción a la que se refiere en esta sección será de cinco (5) o más socios. Para todo club recién constituido o todo club que hubiera informado socios nuevos antes de la fecha en que se celebrará la convención, la cuota de delegados se calculará tomando en cuenta solo los socios que hubieran cumplido por lo menos un año y un día de afiliación en el club de acuerdo a los registros de la oficina internacional</a:t>
            </a:r>
            <a:r>
              <a:rPr lang="es-MX" b="1" dirty="0">
                <a:latin typeface="Tahoma" panose="020B0604030504040204" pitchFamily="34" charset="0"/>
                <a:ea typeface="Tahoma" panose="020B0604030504040204" pitchFamily="34" charset="0"/>
                <a:cs typeface="Tahoma" panose="020B0604030504040204" pitchFamily="34" charset="0"/>
              </a:rPr>
              <a:t>.</a:t>
            </a:r>
          </a:p>
          <a:p>
            <a:pPr algn="just"/>
            <a:endParaRPr lang="es-MX" sz="900" b="1" dirty="0">
              <a:latin typeface="Tahoma" panose="020B0604030504040204" pitchFamily="34" charset="0"/>
              <a:ea typeface="Tahoma" panose="020B0604030504040204" pitchFamily="34" charset="0"/>
              <a:cs typeface="Tahoma" panose="020B0604030504040204" pitchFamily="34" charset="0"/>
            </a:endParaRPr>
          </a:p>
          <a:p>
            <a:pPr algn="just"/>
            <a:r>
              <a:rPr lang="es-MX" b="1" dirty="0">
                <a:latin typeface="Tahoma" panose="020B0604030504040204" pitchFamily="34" charset="0"/>
                <a:ea typeface="Tahoma" panose="020B0604030504040204" pitchFamily="34" charset="0"/>
                <a:cs typeface="Tahoma" panose="020B0604030504040204" pitchFamily="34" charset="0"/>
              </a:rPr>
              <a:t>Los clubes pueden pagar sus cuentas morosas y recobrar sus derechos y privilegios hasta quince (15) días antes del cierre de la certificación de credenciales</a:t>
            </a:r>
            <a:r>
              <a:rPr lang="es-MX" dirty="0">
                <a:latin typeface="Tahoma" panose="020B0604030504040204" pitchFamily="34" charset="0"/>
                <a:ea typeface="Tahoma" panose="020B0604030504040204" pitchFamily="34" charset="0"/>
                <a:cs typeface="Tahoma" panose="020B0604030504040204" pitchFamily="34" charset="0"/>
              </a:rPr>
              <a:t>, y dicha hora de cierre se determinará conforme a las reglas de la convención respectiva”.</a:t>
            </a:r>
          </a:p>
        </p:txBody>
      </p:sp>
    </p:spTree>
    <p:extLst>
      <p:ext uri="{BB962C8B-B14F-4D97-AF65-F5344CB8AC3E}">
        <p14:creationId xmlns:p14="http://schemas.microsoft.com/office/powerpoint/2010/main" val="2938390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BAEE8A-2F24-48E0-9562-9416062C0C49}"/>
              </a:ext>
            </a:extLst>
          </p:cNvPr>
          <p:cNvSpPr>
            <a:spLocks noGrp="1"/>
          </p:cNvSpPr>
          <p:nvPr>
            <p:ph type="ctrTitle"/>
          </p:nvPr>
        </p:nvSpPr>
        <p:spPr/>
        <p:txBody>
          <a:bodyPr/>
          <a:lstStyle/>
          <a:p>
            <a:r>
              <a:rPr lang="es-MX" dirty="0"/>
              <a:t>Registro de Delegados </a:t>
            </a:r>
            <a:r>
              <a:rPr lang="es-MX" dirty="0" err="1"/>
              <a:t>MyLCI</a:t>
            </a:r>
            <a:endParaRPr lang="es-MX" dirty="0"/>
          </a:p>
        </p:txBody>
      </p:sp>
      <p:sp>
        <p:nvSpPr>
          <p:cNvPr id="3" name="Subtítulo 2">
            <a:extLst>
              <a:ext uri="{FF2B5EF4-FFF2-40B4-BE49-F238E27FC236}">
                <a16:creationId xmlns:a16="http://schemas.microsoft.com/office/drawing/2014/main" id="{9D06BED2-33DE-4209-AF6F-D350A0C32CE9}"/>
              </a:ext>
            </a:extLst>
          </p:cNvPr>
          <p:cNvSpPr>
            <a:spLocks noGrp="1"/>
          </p:cNvSpPr>
          <p:nvPr>
            <p:ph type="subTitle" idx="1"/>
          </p:nvPr>
        </p:nvSpPr>
        <p:spPr/>
        <p:txBody>
          <a:bodyPr/>
          <a:lstStyle/>
          <a:p>
            <a:r>
              <a:rPr lang="es-MX" dirty="0"/>
              <a:t>Presidente/secretario/administrador de club</a:t>
            </a:r>
          </a:p>
        </p:txBody>
      </p:sp>
    </p:spTree>
    <p:extLst>
      <p:ext uri="{BB962C8B-B14F-4D97-AF65-F5344CB8AC3E}">
        <p14:creationId xmlns:p14="http://schemas.microsoft.com/office/powerpoint/2010/main" val="384395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ADF88889-A820-47DB-B537-7476DDDF3E58}"/>
              </a:ext>
            </a:extLst>
          </p:cNvPr>
          <p:cNvPicPr>
            <a:picLocks noChangeAspect="1"/>
          </p:cNvPicPr>
          <p:nvPr/>
        </p:nvPicPr>
        <p:blipFill>
          <a:blip r:embed="rId2"/>
          <a:stretch>
            <a:fillRect/>
          </a:stretch>
        </p:blipFill>
        <p:spPr>
          <a:xfrm>
            <a:off x="3173891" y="530552"/>
            <a:ext cx="8718036" cy="5535648"/>
          </a:xfrm>
          <a:prstGeom prst="rect">
            <a:avLst/>
          </a:prstGeom>
        </p:spPr>
      </p:pic>
      <p:cxnSp>
        <p:nvCxnSpPr>
          <p:cNvPr id="8" name="Conector recto de flecha 7">
            <a:extLst>
              <a:ext uri="{FF2B5EF4-FFF2-40B4-BE49-F238E27FC236}">
                <a16:creationId xmlns:a16="http://schemas.microsoft.com/office/drawing/2014/main" id="{1F20EE73-C1AE-45D5-8AC6-3840A83F9C6B}"/>
              </a:ext>
            </a:extLst>
          </p:cNvPr>
          <p:cNvCxnSpPr>
            <a:cxnSpLocks/>
          </p:cNvCxnSpPr>
          <p:nvPr/>
        </p:nvCxnSpPr>
        <p:spPr>
          <a:xfrm>
            <a:off x="2841326" y="2145644"/>
            <a:ext cx="113306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0140EDD2-17FB-4A8C-A560-65A5F3441CBB}"/>
              </a:ext>
            </a:extLst>
          </p:cNvPr>
          <p:cNvSpPr txBox="1"/>
          <p:nvPr/>
        </p:nvSpPr>
        <p:spPr>
          <a:xfrm>
            <a:off x="615038" y="1954813"/>
            <a:ext cx="2315057" cy="923330"/>
          </a:xfrm>
          <a:prstGeom prst="rect">
            <a:avLst/>
          </a:prstGeom>
          <a:noFill/>
        </p:spPr>
        <p:txBody>
          <a:bodyPr wrap="none" rtlCol="0">
            <a:spAutoFit/>
          </a:bodyPr>
          <a:lstStyle/>
          <a:p>
            <a:r>
              <a:rPr lang="es-MX" dirty="0"/>
              <a:t>En </a:t>
            </a:r>
            <a:r>
              <a:rPr lang="es-MX" dirty="0" err="1"/>
              <a:t>MyLCI</a:t>
            </a:r>
            <a:r>
              <a:rPr lang="es-MX" dirty="0"/>
              <a:t> ingresar a</a:t>
            </a:r>
          </a:p>
          <a:p>
            <a:r>
              <a:rPr lang="es-MX" dirty="0"/>
              <a:t>Mi Club de Leones</a:t>
            </a:r>
          </a:p>
          <a:p>
            <a:r>
              <a:rPr lang="es-MX" dirty="0"/>
              <a:t>    -&gt; Convenciones</a:t>
            </a:r>
          </a:p>
        </p:txBody>
      </p:sp>
      <p:sp>
        <p:nvSpPr>
          <p:cNvPr id="21" name="Rectángulo 20">
            <a:extLst>
              <a:ext uri="{FF2B5EF4-FFF2-40B4-BE49-F238E27FC236}">
                <a16:creationId xmlns:a16="http://schemas.microsoft.com/office/drawing/2014/main" id="{2536669B-346D-47C7-BC70-E2EE13D33970}"/>
              </a:ext>
            </a:extLst>
          </p:cNvPr>
          <p:cNvSpPr/>
          <p:nvPr/>
        </p:nvSpPr>
        <p:spPr>
          <a:xfrm>
            <a:off x="3186957" y="2346512"/>
            <a:ext cx="3318774" cy="302521"/>
          </a:xfrm>
          <a:prstGeom prst="rect">
            <a:avLst/>
          </a:prstGeom>
          <a:solidFill>
            <a:srgbClr val="D5CDA3"/>
          </a:solidFill>
          <a:ln>
            <a:solidFill>
              <a:srgbClr val="D5CD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a:extLst>
              <a:ext uri="{FF2B5EF4-FFF2-40B4-BE49-F238E27FC236}">
                <a16:creationId xmlns:a16="http://schemas.microsoft.com/office/drawing/2014/main" id="{44120FCA-8ABA-4B0E-9406-CA8C79DF0A2C}"/>
              </a:ext>
            </a:extLst>
          </p:cNvPr>
          <p:cNvPicPr>
            <a:picLocks noChangeAspect="1"/>
          </p:cNvPicPr>
          <p:nvPr/>
        </p:nvPicPr>
        <p:blipFill rotWithShape="1">
          <a:blip r:embed="rId3"/>
          <a:srcRect l="20821" t="35766" r="62837" b="21580"/>
          <a:stretch/>
        </p:blipFill>
        <p:spPr>
          <a:xfrm>
            <a:off x="3981797" y="2042720"/>
            <a:ext cx="1981198" cy="2908854"/>
          </a:xfrm>
          <a:prstGeom prst="rect">
            <a:avLst/>
          </a:prstGeom>
        </p:spPr>
      </p:pic>
      <p:sp>
        <p:nvSpPr>
          <p:cNvPr id="20" name="Rectángulo 19">
            <a:extLst>
              <a:ext uri="{FF2B5EF4-FFF2-40B4-BE49-F238E27FC236}">
                <a16:creationId xmlns:a16="http://schemas.microsoft.com/office/drawing/2014/main" id="{32308F58-C38A-45E0-89D7-5438AFA3291E}"/>
              </a:ext>
            </a:extLst>
          </p:cNvPr>
          <p:cNvSpPr/>
          <p:nvPr/>
        </p:nvSpPr>
        <p:spPr>
          <a:xfrm>
            <a:off x="3322635" y="1076208"/>
            <a:ext cx="2601241" cy="174532"/>
          </a:xfrm>
          <a:prstGeom prst="rect">
            <a:avLst/>
          </a:prstGeom>
          <a:solidFill>
            <a:srgbClr val="6685BB"/>
          </a:solidFill>
          <a:ln>
            <a:solidFill>
              <a:srgbClr val="6685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Rectángulo 22">
            <a:extLst>
              <a:ext uri="{FF2B5EF4-FFF2-40B4-BE49-F238E27FC236}">
                <a16:creationId xmlns:a16="http://schemas.microsoft.com/office/drawing/2014/main" id="{19740C8D-DA6D-4057-A07C-A7AE5650BF27}"/>
              </a:ext>
            </a:extLst>
          </p:cNvPr>
          <p:cNvSpPr/>
          <p:nvPr/>
        </p:nvSpPr>
        <p:spPr>
          <a:xfrm>
            <a:off x="6187844" y="3341451"/>
            <a:ext cx="2509736" cy="2270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Rectángulo 23">
            <a:extLst>
              <a:ext uri="{FF2B5EF4-FFF2-40B4-BE49-F238E27FC236}">
                <a16:creationId xmlns:a16="http://schemas.microsoft.com/office/drawing/2014/main" id="{EF28D55B-D06C-4FED-8094-0D464ED8E6D0}"/>
              </a:ext>
            </a:extLst>
          </p:cNvPr>
          <p:cNvSpPr/>
          <p:nvPr/>
        </p:nvSpPr>
        <p:spPr>
          <a:xfrm>
            <a:off x="8977870" y="3356114"/>
            <a:ext cx="2432705" cy="2256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a:extLst>
              <a:ext uri="{FF2B5EF4-FFF2-40B4-BE49-F238E27FC236}">
                <a16:creationId xmlns:a16="http://schemas.microsoft.com/office/drawing/2014/main" id="{58DD0BE2-7472-4979-8B50-4517FF7EEE59}"/>
              </a:ext>
            </a:extLst>
          </p:cNvPr>
          <p:cNvSpPr/>
          <p:nvPr/>
        </p:nvSpPr>
        <p:spPr>
          <a:xfrm>
            <a:off x="4005940" y="3045284"/>
            <a:ext cx="1850010" cy="212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29E55D82-B00B-4690-82EE-FF1CD265A859}"/>
              </a:ext>
            </a:extLst>
          </p:cNvPr>
          <p:cNvSpPr/>
          <p:nvPr/>
        </p:nvSpPr>
        <p:spPr>
          <a:xfrm>
            <a:off x="3996527" y="2047459"/>
            <a:ext cx="1159563" cy="212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51307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par>
                          <p:cTn id="14" fill="hold">
                            <p:stCondLst>
                              <p:cond delay="1000"/>
                            </p:stCondLst>
                            <p:childTnLst>
                              <p:par>
                                <p:cTn id="15" presetID="22" presetClass="entr" presetSubtype="1" fill="hold" nodeType="afterEffect">
                                  <p:stCondLst>
                                    <p:cond delay="100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par>
                          <p:cTn id="18" fill="hold">
                            <p:stCondLst>
                              <p:cond delay="2500"/>
                            </p:stCondLst>
                            <p:childTnLst>
                              <p:par>
                                <p:cTn id="19" presetID="1"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par>
                          <p:cTn id="21" fill="hold">
                            <p:stCondLst>
                              <p:cond delay="2500"/>
                            </p:stCondLst>
                            <p:childTnLst>
                              <p:par>
                                <p:cTn id="22" presetID="35" presetClass="emph" presetSubtype="0" repeatCount="indefinite" fill="hold" grpId="1" nodeType="afterEffect">
                                  <p:stCondLst>
                                    <p:cond delay="0"/>
                                  </p:stCondLst>
                                  <p:childTnLst>
                                    <p:anim calcmode="discrete" valueType="str">
                                      <p:cBhvr>
                                        <p:cTn id="23"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P spid="3" grpId="1"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1344B3D-A183-42AB-8BC4-35BA1B22B93C}"/>
              </a:ext>
            </a:extLst>
          </p:cNvPr>
          <p:cNvPicPr>
            <a:picLocks noChangeAspect="1"/>
          </p:cNvPicPr>
          <p:nvPr/>
        </p:nvPicPr>
        <p:blipFill>
          <a:blip r:embed="rId2"/>
          <a:stretch>
            <a:fillRect/>
          </a:stretch>
        </p:blipFill>
        <p:spPr>
          <a:xfrm>
            <a:off x="3373586" y="569195"/>
            <a:ext cx="8547333" cy="5450296"/>
          </a:xfrm>
          <a:prstGeom prst="rect">
            <a:avLst/>
          </a:prstGeom>
        </p:spPr>
      </p:pic>
      <p:sp>
        <p:nvSpPr>
          <p:cNvPr id="4" name="Rectángulo 3">
            <a:extLst>
              <a:ext uri="{FF2B5EF4-FFF2-40B4-BE49-F238E27FC236}">
                <a16:creationId xmlns:a16="http://schemas.microsoft.com/office/drawing/2014/main" id="{CB3AFFFA-4006-4862-B136-8A139F41FCDF}"/>
              </a:ext>
            </a:extLst>
          </p:cNvPr>
          <p:cNvSpPr/>
          <p:nvPr/>
        </p:nvSpPr>
        <p:spPr>
          <a:xfrm>
            <a:off x="9740345" y="4167805"/>
            <a:ext cx="1948069" cy="2186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a:extLst>
              <a:ext uri="{FF2B5EF4-FFF2-40B4-BE49-F238E27FC236}">
                <a16:creationId xmlns:a16="http://schemas.microsoft.com/office/drawing/2014/main" id="{B88D15A8-78F9-4190-A6C5-B76A9637FAE4}"/>
              </a:ext>
            </a:extLst>
          </p:cNvPr>
          <p:cNvSpPr txBox="1"/>
          <p:nvPr/>
        </p:nvSpPr>
        <p:spPr>
          <a:xfrm>
            <a:off x="116036" y="3844639"/>
            <a:ext cx="2990112" cy="923330"/>
          </a:xfrm>
          <a:prstGeom prst="rect">
            <a:avLst/>
          </a:prstGeom>
          <a:noFill/>
        </p:spPr>
        <p:txBody>
          <a:bodyPr wrap="square" rtlCol="0">
            <a:spAutoFit/>
          </a:bodyPr>
          <a:lstStyle/>
          <a:p>
            <a:r>
              <a:rPr lang="es-MX" dirty="0"/>
              <a:t>En la Convención del Distrito B-3 selecciona </a:t>
            </a:r>
          </a:p>
          <a:p>
            <a:r>
              <a:rPr lang="es-MX" dirty="0"/>
              <a:t>    -&gt; Ver Delegados</a:t>
            </a:r>
          </a:p>
        </p:txBody>
      </p:sp>
      <p:sp>
        <p:nvSpPr>
          <p:cNvPr id="8" name="Rectángulo 7">
            <a:extLst>
              <a:ext uri="{FF2B5EF4-FFF2-40B4-BE49-F238E27FC236}">
                <a16:creationId xmlns:a16="http://schemas.microsoft.com/office/drawing/2014/main" id="{4943936F-5D61-4DB7-B2D4-81A10199C91B}"/>
              </a:ext>
            </a:extLst>
          </p:cNvPr>
          <p:cNvSpPr/>
          <p:nvPr/>
        </p:nvSpPr>
        <p:spPr>
          <a:xfrm>
            <a:off x="3492707" y="3829874"/>
            <a:ext cx="8309093" cy="21896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56455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2000" fill="hold" grpId="0" nodeType="afterEffect">
                                  <p:stCondLst>
                                    <p:cond delay="0"/>
                                  </p:stCondLst>
                                  <p:childTnLst>
                                    <p:anim calcmode="discrete" valueType="str">
                                      <p:cBhvr>
                                        <p:cTn id="6" dur="1000" fill="hold"/>
                                        <p:tgtEl>
                                          <p:spTgt spid="8"/>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5"/>
                                            </p:cond>
                                          </p:stCondLst>
                                        </p:cTn>
                                        <p:tgtEl>
                                          <p:spTgt spid="8"/>
                                        </p:tgtEl>
                                        <p:attrNameLst>
                                          <p:attrName>style.visibility</p:attrName>
                                        </p:attrNameLst>
                                      </p:cBhvr>
                                      <p:to>
                                        <p:strVal val="hidden"/>
                                      </p:to>
                                    </p:set>
                                  </p:subTnLst>
                                </p:cTn>
                              </p:par>
                              <p:par>
                                <p:cTn id="7" presetID="22"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up)">
                                      <p:cBhvr>
                                        <p:cTn id="9" dur="2100"/>
                                        <p:tgtEl>
                                          <p:spTgt spid="9"/>
                                        </p:tgtEl>
                                      </p:cBhvr>
                                    </p:animEffect>
                                  </p:childTnLst>
                                </p:cTn>
                              </p:par>
                              <p:par>
                                <p:cTn id="10" presetID="1" presetClass="entr" presetSubtype="0" fill="hold" grpId="1"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par>
                          <p:cTn id="12" fill="hold">
                            <p:stCondLst>
                              <p:cond delay="2100"/>
                            </p:stCondLst>
                            <p:childTnLst>
                              <p:par>
                                <p:cTn id="13" presetID="1" presetClass="entr" presetSubtype="0" fill="hold" grpId="1" nodeType="after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par>
                          <p:cTn id="15" fill="hold">
                            <p:stCondLst>
                              <p:cond delay="2100"/>
                            </p:stCondLst>
                            <p:childTnLst>
                              <p:par>
                                <p:cTn id="16" presetID="35" presetClass="emph" presetSubtype="0" repeatCount="indefinite" fill="hold" grpId="0" nodeType="afterEffect">
                                  <p:stCondLst>
                                    <p:cond delay="500"/>
                                  </p:stCondLst>
                                  <p:childTnLst>
                                    <p:anim calcmode="discrete" valueType="str">
                                      <p:cBhvr>
                                        <p:cTn id="17"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9" grpId="0"/>
      <p:bldP spid="8" grpId="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57D1239-F0DA-4AB4-B0D2-EA8C1E02F50C}"/>
              </a:ext>
            </a:extLst>
          </p:cNvPr>
          <p:cNvPicPr>
            <a:picLocks noChangeAspect="1"/>
          </p:cNvPicPr>
          <p:nvPr/>
        </p:nvPicPr>
        <p:blipFill>
          <a:blip r:embed="rId2"/>
          <a:stretch>
            <a:fillRect/>
          </a:stretch>
        </p:blipFill>
        <p:spPr>
          <a:xfrm>
            <a:off x="2067134" y="684580"/>
            <a:ext cx="7821846" cy="5054022"/>
          </a:xfrm>
          <a:prstGeom prst="rect">
            <a:avLst/>
          </a:prstGeom>
        </p:spPr>
      </p:pic>
      <p:sp>
        <p:nvSpPr>
          <p:cNvPr id="4" name="Rectángulo 3">
            <a:extLst>
              <a:ext uri="{FF2B5EF4-FFF2-40B4-BE49-F238E27FC236}">
                <a16:creationId xmlns:a16="http://schemas.microsoft.com/office/drawing/2014/main" id="{AC3DF4D6-1367-4EE1-A8A6-61AE5869EACD}"/>
              </a:ext>
            </a:extLst>
          </p:cNvPr>
          <p:cNvSpPr/>
          <p:nvPr/>
        </p:nvSpPr>
        <p:spPr>
          <a:xfrm>
            <a:off x="6804212" y="2604049"/>
            <a:ext cx="2879961" cy="6957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387A81AA-33B8-42BB-AB4B-298412BF3B56}"/>
              </a:ext>
            </a:extLst>
          </p:cNvPr>
          <p:cNvSpPr/>
          <p:nvPr/>
        </p:nvSpPr>
        <p:spPr>
          <a:xfrm>
            <a:off x="2164491" y="3232127"/>
            <a:ext cx="728870" cy="2063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a:extLst>
              <a:ext uri="{FF2B5EF4-FFF2-40B4-BE49-F238E27FC236}">
                <a16:creationId xmlns:a16="http://schemas.microsoft.com/office/drawing/2014/main" id="{96E2BBB6-6CD0-4C67-8F25-D9F300798573}"/>
              </a:ext>
            </a:extLst>
          </p:cNvPr>
          <p:cNvSpPr txBox="1"/>
          <p:nvPr/>
        </p:nvSpPr>
        <p:spPr>
          <a:xfrm>
            <a:off x="70797" y="3094206"/>
            <a:ext cx="1961699" cy="369332"/>
          </a:xfrm>
          <a:prstGeom prst="rect">
            <a:avLst/>
          </a:prstGeom>
          <a:noFill/>
        </p:spPr>
        <p:txBody>
          <a:bodyPr wrap="square" rtlCol="0">
            <a:spAutoFit/>
          </a:bodyPr>
          <a:lstStyle/>
          <a:p>
            <a:r>
              <a:rPr lang="es-MX" dirty="0"/>
              <a:t>Añadir Delegado</a:t>
            </a:r>
          </a:p>
        </p:txBody>
      </p:sp>
      <p:sp>
        <p:nvSpPr>
          <p:cNvPr id="9" name="CuadroTexto 8">
            <a:extLst>
              <a:ext uri="{FF2B5EF4-FFF2-40B4-BE49-F238E27FC236}">
                <a16:creationId xmlns:a16="http://schemas.microsoft.com/office/drawing/2014/main" id="{23644329-21B3-47F0-A766-55FBC721E636}"/>
              </a:ext>
            </a:extLst>
          </p:cNvPr>
          <p:cNvSpPr txBox="1"/>
          <p:nvPr/>
        </p:nvSpPr>
        <p:spPr>
          <a:xfrm>
            <a:off x="9897635" y="2576757"/>
            <a:ext cx="2223568" cy="2308324"/>
          </a:xfrm>
          <a:prstGeom prst="rect">
            <a:avLst/>
          </a:prstGeom>
          <a:noFill/>
        </p:spPr>
        <p:txBody>
          <a:bodyPr wrap="square" rtlCol="0">
            <a:spAutoFit/>
          </a:bodyPr>
          <a:lstStyle/>
          <a:p>
            <a:r>
              <a:rPr lang="es-MX" dirty="0"/>
              <a:t>Cuota de Delegados </a:t>
            </a:r>
          </a:p>
          <a:p>
            <a:endParaRPr lang="es-MX" dirty="0"/>
          </a:p>
          <a:p>
            <a:r>
              <a:rPr lang="es-MX" dirty="0"/>
              <a:t>Sujeto a validación de pago de cuotas. </a:t>
            </a:r>
          </a:p>
          <a:p>
            <a:pPr marL="285750" indent="-285750">
              <a:buFont typeface="Arial" panose="020B0604020202020204" pitchFamily="34" charset="0"/>
              <a:buChar char="•"/>
            </a:pPr>
            <a:r>
              <a:rPr lang="es-MX" dirty="0"/>
              <a:t>Internacionales, </a:t>
            </a:r>
          </a:p>
          <a:p>
            <a:pPr marL="285750" indent="-285750">
              <a:buFont typeface="Arial" panose="020B0604020202020204" pitchFamily="34" charset="0"/>
              <a:buChar char="•"/>
            </a:pPr>
            <a:r>
              <a:rPr lang="es-MX" dirty="0"/>
              <a:t>Distrito </a:t>
            </a:r>
            <a:r>
              <a:rPr lang="es-MX" dirty="0" err="1"/>
              <a:t>Multiple</a:t>
            </a:r>
            <a:endParaRPr lang="es-MX" dirty="0"/>
          </a:p>
          <a:p>
            <a:pPr marL="285750" indent="-285750">
              <a:buFont typeface="Arial" panose="020B0604020202020204" pitchFamily="34" charset="0"/>
              <a:buChar char="•"/>
            </a:pPr>
            <a:r>
              <a:rPr lang="es-MX" dirty="0"/>
              <a:t>Distrito B-3</a:t>
            </a:r>
          </a:p>
        </p:txBody>
      </p:sp>
      <p:sp>
        <p:nvSpPr>
          <p:cNvPr id="12" name="Rectángulo 11">
            <a:extLst>
              <a:ext uri="{FF2B5EF4-FFF2-40B4-BE49-F238E27FC236}">
                <a16:creationId xmlns:a16="http://schemas.microsoft.com/office/drawing/2014/main" id="{ADA4B4BC-7013-4A2E-B8B2-C4FA01598EBA}"/>
              </a:ext>
            </a:extLst>
          </p:cNvPr>
          <p:cNvSpPr/>
          <p:nvPr/>
        </p:nvSpPr>
        <p:spPr>
          <a:xfrm>
            <a:off x="2279374" y="1232452"/>
            <a:ext cx="2478156" cy="206349"/>
          </a:xfrm>
          <a:prstGeom prst="rect">
            <a:avLst/>
          </a:prstGeom>
          <a:solidFill>
            <a:srgbClr val="6685BB"/>
          </a:solidFill>
          <a:ln>
            <a:solidFill>
              <a:srgbClr val="6685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a:extLst>
              <a:ext uri="{FF2B5EF4-FFF2-40B4-BE49-F238E27FC236}">
                <a16:creationId xmlns:a16="http://schemas.microsoft.com/office/drawing/2014/main" id="{4A72F80C-3F08-4D7E-A384-AC0FC4E3D530}"/>
              </a:ext>
            </a:extLst>
          </p:cNvPr>
          <p:cNvSpPr/>
          <p:nvPr/>
        </p:nvSpPr>
        <p:spPr>
          <a:xfrm>
            <a:off x="2183443" y="2425148"/>
            <a:ext cx="2083757" cy="206349"/>
          </a:xfrm>
          <a:prstGeom prst="rect">
            <a:avLst/>
          </a:prstGeom>
          <a:solidFill>
            <a:srgbClr val="D5CDA3"/>
          </a:solidFill>
          <a:ln>
            <a:solidFill>
              <a:srgbClr val="D5CD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66073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1000"/>
                                        <p:tgtEl>
                                          <p:spTgt spid="9"/>
                                        </p:tgtEl>
                                      </p:cBhvr>
                                    </p:animEffect>
                                  </p:childTnLst>
                                </p:cTn>
                              </p:par>
                            </p:childTnLst>
                          </p:cTn>
                        </p:par>
                        <p:par>
                          <p:cTn id="11" fill="hold">
                            <p:stCondLst>
                              <p:cond delay="1000"/>
                            </p:stCondLst>
                            <p:childTnLst>
                              <p:par>
                                <p:cTn id="12" presetID="1" presetClass="exit" presetSubtype="0" fill="hold" grpId="1" nodeType="afterEffect">
                                  <p:stCondLst>
                                    <p:cond delay="1500"/>
                                  </p:stCondLst>
                                  <p:childTnLst>
                                    <p:set>
                                      <p:cBhvr>
                                        <p:cTn id="13" dur="1" fill="hold">
                                          <p:stCondLst>
                                            <p:cond delay="0"/>
                                          </p:stCondLst>
                                        </p:cTn>
                                        <p:tgtEl>
                                          <p:spTgt spid="4"/>
                                        </p:tgtEl>
                                        <p:attrNameLst>
                                          <p:attrName>style.visibility</p:attrName>
                                        </p:attrNameLst>
                                      </p:cBhvr>
                                      <p:to>
                                        <p:strVal val="hidden"/>
                                      </p:to>
                                    </p:set>
                                  </p:childTnLst>
                                </p:cTn>
                              </p:par>
                            </p:childTnLst>
                          </p:cTn>
                        </p:par>
                        <p:par>
                          <p:cTn id="14" fill="hold">
                            <p:stCondLst>
                              <p:cond delay="2500"/>
                            </p:stCondLst>
                            <p:childTnLst>
                              <p:par>
                                <p:cTn id="15" presetID="1"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par>
                          <p:cTn id="17" fill="hold">
                            <p:stCondLst>
                              <p:cond delay="2500"/>
                            </p:stCondLst>
                            <p:childTnLst>
                              <p:par>
                                <p:cTn id="18" presetID="22" presetClass="entr" presetSubtype="1" fill="hold" grpId="0" nodeType="afterEffect">
                                  <p:stCondLst>
                                    <p:cond delay="75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3750"/>
                            </p:stCondLst>
                            <p:childTnLst>
                              <p:par>
                                <p:cTn id="22" presetID="35" presetClass="emph" presetSubtype="0" repeatCount="indefinite" fill="hold" grpId="1" nodeType="afterEffect">
                                  <p:stCondLst>
                                    <p:cond delay="0"/>
                                  </p:stCondLst>
                                  <p:childTnLst>
                                    <p:anim calcmode="discrete" valueType="str">
                                      <p:cBhvr>
                                        <p:cTn id="23"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216EE29-168B-4656-B816-915B1A5D9CEF}"/>
              </a:ext>
            </a:extLst>
          </p:cNvPr>
          <p:cNvPicPr>
            <a:picLocks noChangeAspect="1"/>
          </p:cNvPicPr>
          <p:nvPr/>
        </p:nvPicPr>
        <p:blipFill>
          <a:blip r:embed="rId2"/>
          <a:stretch>
            <a:fillRect/>
          </a:stretch>
        </p:blipFill>
        <p:spPr>
          <a:xfrm>
            <a:off x="1091680" y="570699"/>
            <a:ext cx="9955631" cy="5444200"/>
          </a:xfrm>
          <a:prstGeom prst="rect">
            <a:avLst/>
          </a:prstGeom>
        </p:spPr>
      </p:pic>
      <p:sp>
        <p:nvSpPr>
          <p:cNvPr id="3" name="Rectángulo 2">
            <a:extLst>
              <a:ext uri="{FF2B5EF4-FFF2-40B4-BE49-F238E27FC236}">
                <a16:creationId xmlns:a16="http://schemas.microsoft.com/office/drawing/2014/main" id="{4B50605F-0DD7-4CD8-B1CB-055900D7E5AB}"/>
              </a:ext>
            </a:extLst>
          </p:cNvPr>
          <p:cNvSpPr/>
          <p:nvPr/>
        </p:nvSpPr>
        <p:spPr>
          <a:xfrm>
            <a:off x="4230801" y="4440761"/>
            <a:ext cx="1119122" cy="2917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a:extLst>
              <a:ext uri="{FF2B5EF4-FFF2-40B4-BE49-F238E27FC236}">
                <a16:creationId xmlns:a16="http://schemas.microsoft.com/office/drawing/2014/main" id="{510689BA-DE3B-4D3A-A6C1-E2712D8F4FC3}"/>
              </a:ext>
            </a:extLst>
          </p:cNvPr>
          <p:cNvSpPr/>
          <p:nvPr/>
        </p:nvSpPr>
        <p:spPr>
          <a:xfrm>
            <a:off x="1311965" y="1258956"/>
            <a:ext cx="2756451" cy="198783"/>
          </a:xfrm>
          <a:prstGeom prst="rect">
            <a:avLst/>
          </a:prstGeom>
          <a:solidFill>
            <a:srgbClr val="6685BB"/>
          </a:solidFill>
          <a:ln>
            <a:solidFill>
              <a:srgbClr val="6685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a:extLst>
              <a:ext uri="{FF2B5EF4-FFF2-40B4-BE49-F238E27FC236}">
                <a16:creationId xmlns:a16="http://schemas.microsoft.com/office/drawing/2014/main" id="{AAE4C89A-EDF1-49BC-83A0-45BBA3DA50C4}"/>
              </a:ext>
            </a:extLst>
          </p:cNvPr>
          <p:cNvSpPr/>
          <p:nvPr/>
        </p:nvSpPr>
        <p:spPr>
          <a:xfrm>
            <a:off x="1192696" y="2743200"/>
            <a:ext cx="2650434" cy="278296"/>
          </a:xfrm>
          <a:prstGeom prst="rect">
            <a:avLst/>
          </a:prstGeom>
          <a:solidFill>
            <a:srgbClr val="D5CDA3"/>
          </a:solidFill>
          <a:ln>
            <a:solidFill>
              <a:srgbClr val="D5CD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2" name="Conector recto 11">
            <a:extLst>
              <a:ext uri="{FF2B5EF4-FFF2-40B4-BE49-F238E27FC236}">
                <a16:creationId xmlns:a16="http://schemas.microsoft.com/office/drawing/2014/main" id="{8949AEAA-C50C-4759-BB18-A7A75E956B78}"/>
              </a:ext>
            </a:extLst>
          </p:cNvPr>
          <p:cNvCxnSpPr/>
          <p:nvPr/>
        </p:nvCxnSpPr>
        <p:spPr>
          <a:xfrm>
            <a:off x="2795318" y="4732521"/>
            <a:ext cx="12952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17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3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1500"/>
                            </p:stCondLst>
                            <p:childTnLst>
                              <p:par>
                                <p:cTn id="9" presetID="35" presetClass="emph" presetSubtype="0" repeatCount="indefinite" fill="hold" grpId="1" nodeType="afterEffect">
                                  <p:stCondLst>
                                    <p:cond delay="0"/>
                                  </p:stCondLst>
                                  <p:childTnLst>
                                    <p:anim calcmode="discrete" valueType="str">
                                      <p:cBhvr>
                                        <p:cTn id="10"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11DFF2B-559B-4075-882D-1123DECDA688}"/>
              </a:ext>
            </a:extLst>
          </p:cNvPr>
          <p:cNvPicPr>
            <a:picLocks noChangeAspect="1"/>
          </p:cNvPicPr>
          <p:nvPr/>
        </p:nvPicPr>
        <p:blipFill>
          <a:blip r:embed="rId2"/>
          <a:stretch>
            <a:fillRect/>
          </a:stretch>
        </p:blipFill>
        <p:spPr>
          <a:xfrm>
            <a:off x="185165" y="908085"/>
            <a:ext cx="8535140" cy="5041829"/>
          </a:xfrm>
          <a:prstGeom prst="rect">
            <a:avLst/>
          </a:prstGeom>
        </p:spPr>
      </p:pic>
      <p:sp>
        <p:nvSpPr>
          <p:cNvPr id="3" name="Rectángulo 2">
            <a:extLst>
              <a:ext uri="{FF2B5EF4-FFF2-40B4-BE49-F238E27FC236}">
                <a16:creationId xmlns:a16="http://schemas.microsoft.com/office/drawing/2014/main" id="{FD6E5A41-C0B5-49FF-A305-EB45B95F241C}"/>
              </a:ext>
            </a:extLst>
          </p:cNvPr>
          <p:cNvSpPr/>
          <p:nvPr/>
        </p:nvSpPr>
        <p:spPr>
          <a:xfrm>
            <a:off x="4357137" y="4332157"/>
            <a:ext cx="1724167" cy="4646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1707C2A5-9BE5-497B-A1E1-D6A1B8F66EFF}"/>
              </a:ext>
            </a:extLst>
          </p:cNvPr>
          <p:cNvSpPr txBox="1"/>
          <p:nvPr/>
        </p:nvSpPr>
        <p:spPr>
          <a:xfrm>
            <a:off x="8700189" y="1166842"/>
            <a:ext cx="3142335" cy="4524315"/>
          </a:xfrm>
          <a:prstGeom prst="rect">
            <a:avLst/>
          </a:prstGeom>
          <a:noFill/>
        </p:spPr>
        <p:txBody>
          <a:bodyPr wrap="square" rtlCol="0">
            <a:spAutoFit/>
          </a:bodyPr>
          <a:lstStyle/>
          <a:p>
            <a:pPr algn="just"/>
            <a:r>
              <a:rPr lang="es-MX" dirty="0"/>
              <a:t>Para participar en estas elecciones virtuales, todos los socios designados como Delegados de Club, deben tener una </a:t>
            </a:r>
            <a:r>
              <a:rPr lang="es-MX" b="1" dirty="0"/>
              <a:t>cuenta de correo electrónica vigente,</a:t>
            </a:r>
            <a:r>
              <a:rPr lang="es-MX" dirty="0"/>
              <a:t> ya que será el medio de acceso a la plataforma de votación. </a:t>
            </a:r>
          </a:p>
          <a:p>
            <a:pPr algn="just"/>
            <a:endParaRPr lang="es-MX" sz="900" dirty="0"/>
          </a:p>
          <a:p>
            <a:pPr algn="just"/>
            <a:r>
              <a:rPr lang="es-MX" dirty="0"/>
              <a:t>Es necesario validar que el socio tiene acceso a la cuenta de correo registrada.</a:t>
            </a:r>
          </a:p>
          <a:p>
            <a:pPr algn="just"/>
            <a:endParaRPr lang="es-MX" sz="900" dirty="0"/>
          </a:p>
          <a:p>
            <a:pPr algn="just"/>
            <a:r>
              <a:rPr lang="es-MX" dirty="0"/>
              <a:t>No se aceptará el registro de dos delegados con la misma dirección de correo electrónico.</a:t>
            </a:r>
          </a:p>
        </p:txBody>
      </p:sp>
      <p:pic>
        <p:nvPicPr>
          <p:cNvPr id="6" name="Imagen 5">
            <a:extLst>
              <a:ext uri="{FF2B5EF4-FFF2-40B4-BE49-F238E27FC236}">
                <a16:creationId xmlns:a16="http://schemas.microsoft.com/office/drawing/2014/main" id="{AE590E7A-E88E-44BF-AC51-764FBABF721F}"/>
              </a:ext>
            </a:extLst>
          </p:cNvPr>
          <p:cNvPicPr>
            <a:picLocks noChangeAspect="1"/>
          </p:cNvPicPr>
          <p:nvPr/>
        </p:nvPicPr>
        <p:blipFill rotWithShape="1">
          <a:blip r:embed="rId3"/>
          <a:srcRect l="23539" t="24398" r="23499" b="67368"/>
          <a:stretch/>
        </p:blipFill>
        <p:spPr>
          <a:xfrm>
            <a:off x="167084" y="910882"/>
            <a:ext cx="8530006" cy="745640"/>
          </a:xfrm>
          <a:prstGeom prst="rect">
            <a:avLst/>
          </a:prstGeom>
        </p:spPr>
      </p:pic>
    </p:spTree>
    <p:extLst>
      <p:ext uri="{BB962C8B-B14F-4D97-AF65-F5344CB8AC3E}">
        <p14:creationId xmlns:p14="http://schemas.microsoft.com/office/powerpoint/2010/main" val="248034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Galería">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2294</TotalTime>
  <Words>808</Words>
  <Application>Microsoft Office PowerPoint</Application>
  <PresentationFormat>Panorámica</PresentationFormat>
  <Paragraphs>66</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Calibri</vt:lpstr>
      <vt:lpstr>Palatino Linotype</vt:lpstr>
      <vt:lpstr>Tahoma</vt:lpstr>
      <vt:lpstr>Galería</vt:lpstr>
      <vt:lpstr>Elecciones 2020 Distrito B-3</vt:lpstr>
      <vt:lpstr>Presentación de PowerPoint</vt:lpstr>
      <vt:lpstr>Presentación de PowerPoint</vt:lpstr>
      <vt:lpstr>Registro de Delegados MyLCI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LCI Distrito B-3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Raul J Cavazos Caballero</dc:creator>
  <cp:lastModifiedBy>Raul J Cavazos Caballero</cp:lastModifiedBy>
  <cp:revision>51</cp:revision>
  <dcterms:created xsi:type="dcterms:W3CDTF">2020-04-22T17:53:15Z</dcterms:created>
  <dcterms:modified xsi:type="dcterms:W3CDTF">2020-04-24T08:28:08Z</dcterms:modified>
</cp:coreProperties>
</file>